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707" r:id="rId6"/>
  </p:sldMasterIdLst>
  <p:notesMasterIdLst>
    <p:notesMasterId r:id="rId20"/>
  </p:notesMasterIdLst>
  <p:handoutMasterIdLst>
    <p:handoutMasterId r:id="rId21"/>
  </p:handoutMasterIdLst>
  <p:sldIdLst>
    <p:sldId id="257" r:id="rId7"/>
    <p:sldId id="519" r:id="rId8"/>
    <p:sldId id="1497" r:id="rId9"/>
    <p:sldId id="1495" r:id="rId10"/>
    <p:sldId id="1496" r:id="rId11"/>
    <p:sldId id="1506" r:id="rId12"/>
    <p:sldId id="1503" r:id="rId13"/>
    <p:sldId id="1507" r:id="rId14"/>
    <p:sldId id="1500" r:id="rId15"/>
    <p:sldId id="1501" r:id="rId16"/>
    <p:sldId id="1505" r:id="rId17"/>
    <p:sldId id="1508" r:id="rId18"/>
    <p:sldId id="1509"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7C120C-3619-A80C-5DC3-BF4633660EE5}" name="Ashley Edwards" initials="AE" userId="S::AF16009@tn.gov::ceaf65e2-8c41-488f-b168-252b4b589604" providerId="AD"/>
  <p188:author id="{EADF74A3-DCF4-D356-899A-4100338764B7}" name="Ashley Edwards" initials="AE" userId="S::af16009@tn.gov::ceaf65e2-8c41-488f-b168-252b4b5896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AE9"/>
    <a:srgbClr val="FF826D"/>
    <a:srgbClr val="FFA799"/>
    <a:srgbClr val="FFE9E5"/>
    <a:srgbClr val="80CEC1"/>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5" autoAdjust="0"/>
  </p:normalViewPr>
  <p:slideViewPr>
    <p:cSldViewPr snapToGrid="0">
      <p:cViewPr varScale="1">
        <p:scale>
          <a:sx n="54" d="100"/>
          <a:sy n="54" d="100"/>
        </p:scale>
        <p:origin x="18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_rels/data10.xml.rels><?xml version="1.0" encoding="UTF-8" standalone="yes"?>
<Relationships xmlns="http://schemas.openxmlformats.org/package/2006/relationships"><Relationship Id="rId2" Type="http://schemas.openxmlformats.org/officeDocument/2006/relationships/hyperlink" Target="https://www.cbpp.org/research/food-assistance/a-closer-look-at-who-benefits-from-snap-state-by-state-fact-sheets#Tennessee" TargetMode="External"/><Relationship Id="rId1" Type="http://schemas.openxmlformats.org/officeDocument/2006/relationships/hyperlink" Target="http://www.kff.org/medicaid/issue-brief/medicaid-what-to-watch-in-2025/"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propublica.org/series/crackdown-on-student-threats"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https://www.cbpp.org/research/food-assistance/a-closer-look-at-who-benefits-from-snap-state-by-state-fact-sheets#Tennessee" TargetMode="External"/><Relationship Id="rId1" Type="http://schemas.openxmlformats.org/officeDocument/2006/relationships/hyperlink" Target="http://www.kff.org/medicaid/issue-brief/medicaid-what-to-watch-in-2025/"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propublica.org/series/crackdown-on-student-threat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C3750-D850-41AB-A3A3-7C1487E075D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95AB4B0-6DE8-4DAD-AB80-FBD1C8A2B76F}">
      <dgm:prSet/>
      <dgm:spPr/>
      <dgm:t>
        <a:bodyPr/>
        <a:lstStyle/>
        <a:p>
          <a:r>
            <a:rPr lang="en-US"/>
            <a:t>Jan. 3 – A new session of Congress began. </a:t>
          </a:r>
        </a:p>
      </dgm:t>
    </dgm:pt>
    <dgm:pt modelId="{086384E2-C3C8-4E50-823E-402FB7E1A9AF}" type="parTrans" cxnId="{7174FF94-CA28-4A81-81BA-D3CF18AB22E8}">
      <dgm:prSet/>
      <dgm:spPr/>
      <dgm:t>
        <a:bodyPr/>
        <a:lstStyle/>
        <a:p>
          <a:endParaRPr lang="en-US"/>
        </a:p>
      </dgm:t>
    </dgm:pt>
    <dgm:pt modelId="{B90C289E-5249-4D87-A86D-F4324B180B41}" type="sibTrans" cxnId="{7174FF94-CA28-4A81-81BA-D3CF18AB22E8}">
      <dgm:prSet/>
      <dgm:spPr/>
      <dgm:t>
        <a:bodyPr/>
        <a:lstStyle/>
        <a:p>
          <a:endParaRPr lang="en-US"/>
        </a:p>
      </dgm:t>
    </dgm:pt>
    <dgm:pt modelId="{CDD55D09-6815-437F-9441-70490981FC7D}">
      <dgm:prSet/>
      <dgm:spPr/>
      <dgm:t>
        <a:bodyPr/>
        <a:lstStyle/>
        <a:p>
          <a:r>
            <a:rPr lang="en-US"/>
            <a:t>Jan. 14 – A new session of the TN state legislature began.</a:t>
          </a:r>
        </a:p>
      </dgm:t>
    </dgm:pt>
    <dgm:pt modelId="{528603E4-D9CF-4F20-8156-4CE55FC74FF2}" type="parTrans" cxnId="{81511C00-DE71-4D7F-B893-B0DD8DAA1DC6}">
      <dgm:prSet/>
      <dgm:spPr/>
      <dgm:t>
        <a:bodyPr/>
        <a:lstStyle/>
        <a:p>
          <a:endParaRPr lang="en-US"/>
        </a:p>
      </dgm:t>
    </dgm:pt>
    <dgm:pt modelId="{F5B193FC-FFEE-43C1-9AFB-B906446EA19B}" type="sibTrans" cxnId="{81511C00-DE71-4D7F-B893-B0DD8DAA1DC6}">
      <dgm:prSet/>
      <dgm:spPr/>
      <dgm:t>
        <a:bodyPr/>
        <a:lstStyle/>
        <a:p>
          <a:endParaRPr lang="en-US"/>
        </a:p>
      </dgm:t>
    </dgm:pt>
    <dgm:pt modelId="{46CDF7B5-B4AC-40FA-B76D-E2E18AE23023}">
      <dgm:prSet/>
      <dgm:spPr/>
      <dgm:t>
        <a:bodyPr/>
        <a:lstStyle/>
        <a:p>
          <a:r>
            <a:rPr lang="en-US"/>
            <a:t>Jan. 20 – A new presidential administration began.</a:t>
          </a:r>
        </a:p>
      </dgm:t>
    </dgm:pt>
    <dgm:pt modelId="{75DB458C-2C5F-4446-95BB-62C2EF3BF98A}" type="parTrans" cxnId="{BC2CD4FC-3CCE-4F84-950F-228DFD18AD04}">
      <dgm:prSet/>
      <dgm:spPr/>
      <dgm:t>
        <a:bodyPr/>
        <a:lstStyle/>
        <a:p>
          <a:endParaRPr lang="en-US"/>
        </a:p>
      </dgm:t>
    </dgm:pt>
    <dgm:pt modelId="{7BAF3E90-7B78-4A19-8AA8-32CB9D2DD3AC}" type="sibTrans" cxnId="{BC2CD4FC-3CCE-4F84-950F-228DFD18AD04}">
      <dgm:prSet/>
      <dgm:spPr/>
      <dgm:t>
        <a:bodyPr/>
        <a:lstStyle/>
        <a:p>
          <a:endParaRPr lang="en-US"/>
        </a:p>
      </dgm:t>
    </dgm:pt>
    <dgm:pt modelId="{78C65EAB-93F1-40A5-9B64-5386EE4BD3C5}">
      <dgm:prSet/>
      <dgm:spPr/>
      <dgm:t>
        <a:bodyPr/>
        <a:lstStyle/>
        <a:p>
          <a:r>
            <a:rPr lang="en-US" dirty="0"/>
            <a:t>Jan. 27 – “Special session” of the TN legislature began to vote on school vouchers, Hurricane Helene relief, and immigration policies.</a:t>
          </a:r>
        </a:p>
      </dgm:t>
    </dgm:pt>
    <dgm:pt modelId="{65AF560C-B0BA-4806-84F6-0FDC64801B00}" type="parTrans" cxnId="{609E68D1-9205-4121-B909-6456D16F77C0}">
      <dgm:prSet/>
      <dgm:spPr/>
      <dgm:t>
        <a:bodyPr/>
        <a:lstStyle/>
        <a:p>
          <a:endParaRPr lang="en-US"/>
        </a:p>
      </dgm:t>
    </dgm:pt>
    <dgm:pt modelId="{9065FC0D-4936-4978-9F0D-A68BD0B4D8F2}" type="sibTrans" cxnId="{609E68D1-9205-4121-B909-6456D16F77C0}">
      <dgm:prSet/>
      <dgm:spPr/>
      <dgm:t>
        <a:bodyPr/>
        <a:lstStyle/>
        <a:p>
          <a:endParaRPr lang="en-US"/>
        </a:p>
      </dgm:t>
    </dgm:pt>
    <dgm:pt modelId="{3726F141-128D-4148-A78A-803247891A28}">
      <dgm:prSet/>
      <dgm:spPr/>
      <dgm:t>
        <a:bodyPr/>
        <a:lstStyle/>
        <a:p>
          <a:r>
            <a:rPr lang="en-US"/>
            <a:t>Feb. 6 – Bill filing deadline in TN House and Senate.</a:t>
          </a:r>
        </a:p>
      </dgm:t>
    </dgm:pt>
    <dgm:pt modelId="{884AAC83-4583-4C4D-86BE-DF5CF7AF7CB2}" type="parTrans" cxnId="{4ADE2091-1822-4FF1-9DB1-C8FD5BAF9192}">
      <dgm:prSet/>
      <dgm:spPr/>
      <dgm:t>
        <a:bodyPr/>
        <a:lstStyle/>
        <a:p>
          <a:endParaRPr lang="en-US"/>
        </a:p>
      </dgm:t>
    </dgm:pt>
    <dgm:pt modelId="{A22433A4-5E0D-459C-BA70-F74C3FD92586}" type="sibTrans" cxnId="{4ADE2091-1822-4FF1-9DB1-C8FD5BAF9192}">
      <dgm:prSet/>
      <dgm:spPr/>
      <dgm:t>
        <a:bodyPr/>
        <a:lstStyle/>
        <a:p>
          <a:endParaRPr lang="en-US"/>
        </a:p>
      </dgm:t>
    </dgm:pt>
    <dgm:pt modelId="{F9199414-E8EC-49AF-A11F-82C3FBC6E56F}">
      <dgm:prSet/>
      <dgm:spPr/>
      <dgm:t>
        <a:bodyPr/>
        <a:lstStyle/>
        <a:p>
          <a:r>
            <a:rPr lang="en-US" dirty="0"/>
            <a:t>Feb. 10 – Gov. Lee’s State of the State address and FY26 budget proposal release.</a:t>
          </a:r>
        </a:p>
      </dgm:t>
    </dgm:pt>
    <dgm:pt modelId="{A2882D1E-8AAC-4BBD-88C6-91B0FE593989}" type="parTrans" cxnId="{808FE5FD-AE4C-45C3-A2ED-F5D527A3EB9D}">
      <dgm:prSet/>
      <dgm:spPr/>
      <dgm:t>
        <a:bodyPr/>
        <a:lstStyle/>
        <a:p>
          <a:endParaRPr lang="en-US"/>
        </a:p>
      </dgm:t>
    </dgm:pt>
    <dgm:pt modelId="{3FA31248-F0B7-4B57-8264-40F4B81EBCAF}" type="sibTrans" cxnId="{808FE5FD-AE4C-45C3-A2ED-F5D527A3EB9D}">
      <dgm:prSet/>
      <dgm:spPr/>
      <dgm:t>
        <a:bodyPr/>
        <a:lstStyle/>
        <a:p>
          <a:endParaRPr lang="en-US"/>
        </a:p>
      </dgm:t>
    </dgm:pt>
    <dgm:pt modelId="{DB78CFA7-F0AA-4467-B998-0C985C93E204}" type="pres">
      <dgm:prSet presAssocID="{AA0C3750-D850-41AB-A3A3-7C1487E075DF}" presName="vert0" presStyleCnt="0">
        <dgm:presLayoutVars>
          <dgm:dir/>
          <dgm:animOne val="branch"/>
          <dgm:animLvl val="lvl"/>
        </dgm:presLayoutVars>
      </dgm:prSet>
      <dgm:spPr/>
    </dgm:pt>
    <dgm:pt modelId="{0D08C112-D5BC-4BEB-97C9-F26DB1307CD6}" type="pres">
      <dgm:prSet presAssocID="{D95AB4B0-6DE8-4DAD-AB80-FBD1C8A2B76F}" presName="thickLine" presStyleLbl="alignNode1" presStyleIdx="0" presStyleCnt="6"/>
      <dgm:spPr/>
    </dgm:pt>
    <dgm:pt modelId="{1819890E-A4FF-4378-860C-B336056F8B12}" type="pres">
      <dgm:prSet presAssocID="{D95AB4B0-6DE8-4DAD-AB80-FBD1C8A2B76F}" presName="horz1" presStyleCnt="0"/>
      <dgm:spPr/>
    </dgm:pt>
    <dgm:pt modelId="{CEC0F53F-77CE-414A-98C8-42C6C94507CD}" type="pres">
      <dgm:prSet presAssocID="{D95AB4B0-6DE8-4DAD-AB80-FBD1C8A2B76F}" presName="tx1" presStyleLbl="revTx" presStyleIdx="0" presStyleCnt="6"/>
      <dgm:spPr/>
    </dgm:pt>
    <dgm:pt modelId="{B1D3EABA-5C47-4C1F-8757-7DDDA3C2FA42}" type="pres">
      <dgm:prSet presAssocID="{D95AB4B0-6DE8-4DAD-AB80-FBD1C8A2B76F}" presName="vert1" presStyleCnt="0"/>
      <dgm:spPr/>
    </dgm:pt>
    <dgm:pt modelId="{F8454E3A-9BD4-4937-ABEA-E37F145CECC7}" type="pres">
      <dgm:prSet presAssocID="{CDD55D09-6815-437F-9441-70490981FC7D}" presName="thickLine" presStyleLbl="alignNode1" presStyleIdx="1" presStyleCnt="6"/>
      <dgm:spPr/>
    </dgm:pt>
    <dgm:pt modelId="{AA4ED19C-1D12-4E64-AB93-833EBAD00DDE}" type="pres">
      <dgm:prSet presAssocID="{CDD55D09-6815-437F-9441-70490981FC7D}" presName="horz1" presStyleCnt="0"/>
      <dgm:spPr/>
    </dgm:pt>
    <dgm:pt modelId="{A9A0953E-4B8F-4091-8820-554B9E5D7157}" type="pres">
      <dgm:prSet presAssocID="{CDD55D09-6815-437F-9441-70490981FC7D}" presName="tx1" presStyleLbl="revTx" presStyleIdx="1" presStyleCnt="6"/>
      <dgm:spPr/>
    </dgm:pt>
    <dgm:pt modelId="{273982A7-1900-42A4-BA07-F4ACD68D5CA1}" type="pres">
      <dgm:prSet presAssocID="{CDD55D09-6815-437F-9441-70490981FC7D}" presName="vert1" presStyleCnt="0"/>
      <dgm:spPr/>
    </dgm:pt>
    <dgm:pt modelId="{8B9BEB80-EB39-4A9C-BDC7-1F9557B5D2C6}" type="pres">
      <dgm:prSet presAssocID="{46CDF7B5-B4AC-40FA-B76D-E2E18AE23023}" presName="thickLine" presStyleLbl="alignNode1" presStyleIdx="2" presStyleCnt="6"/>
      <dgm:spPr/>
    </dgm:pt>
    <dgm:pt modelId="{533AA505-6E85-412B-8EA9-7949AF86FBEB}" type="pres">
      <dgm:prSet presAssocID="{46CDF7B5-B4AC-40FA-B76D-E2E18AE23023}" presName="horz1" presStyleCnt="0"/>
      <dgm:spPr/>
    </dgm:pt>
    <dgm:pt modelId="{DF0B8EF0-1282-481F-B32C-E0F0FF562246}" type="pres">
      <dgm:prSet presAssocID="{46CDF7B5-B4AC-40FA-B76D-E2E18AE23023}" presName="tx1" presStyleLbl="revTx" presStyleIdx="2" presStyleCnt="6"/>
      <dgm:spPr/>
    </dgm:pt>
    <dgm:pt modelId="{3E3ECCF4-C134-4254-A968-C16E01D36899}" type="pres">
      <dgm:prSet presAssocID="{46CDF7B5-B4AC-40FA-B76D-E2E18AE23023}" presName="vert1" presStyleCnt="0"/>
      <dgm:spPr/>
    </dgm:pt>
    <dgm:pt modelId="{26E7301F-7E6B-4118-BB29-66BFF3DF3E57}" type="pres">
      <dgm:prSet presAssocID="{78C65EAB-93F1-40A5-9B64-5386EE4BD3C5}" presName="thickLine" presStyleLbl="alignNode1" presStyleIdx="3" presStyleCnt="6"/>
      <dgm:spPr/>
    </dgm:pt>
    <dgm:pt modelId="{ED87F16B-15D9-4934-91D8-25635C4234CA}" type="pres">
      <dgm:prSet presAssocID="{78C65EAB-93F1-40A5-9B64-5386EE4BD3C5}" presName="horz1" presStyleCnt="0"/>
      <dgm:spPr/>
    </dgm:pt>
    <dgm:pt modelId="{DEA8A635-2283-46B3-AA47-FB8E35FD3830}" type="pres">
      <dgm:prSet presAssocID="{78C65EAB-93F1-40A5-9B64-5386EE4BD3C5}" presName="tx1" presStyleLbl="revTx" presStyleIdx="3" presStyleCnt="6"/>
      <dgm:spPr/>
    </dgm:pt>
    <dgm:pt modelId="{0657982A-D374-4936-AA61-15A2693CF77A}" type="pres">
      <dgm:prSet presAssocID="{78C65EAB-93F1-40A5-9B64-5386EE4BD3C5}" presName="vert1" presStyleCnt="0"/>
      <dgm:spPr/>
    </dgm:pt>
    <dgm:pt modelId="{49F7DBD7-6FA5-49B9-BABE-8956C2A806A0}" type="pres">
      <dgm:prSet presAssocID="{3726F141-128D-4148-A78A-803247891A28}" presName="thickLine" presStyleLbl="alignNode1" presStyleIdx="4" presStyleCnt="6"/>
      <dgm:spPr/>
    </dgm:pt>
    <dgm:pt modelId="{B88E533F-9419-4EF2-B38D-BDAA9B295FE0}" type="pres">
      <dgm:prSet presAssocID="{3726F141-128D-4148-A78A-803247891A28}" presName="horz1" presStyleCnt="0"/>
      <dgm:spPr/>
    </dgm:pt>
    <dgm:pt modelId="{ACD446A7-B987-4FDC-9C10-564E46AFB4FB}" type="pres">
      <dgm:prSet presAssocID="{3726F141-128D-4148-A78A-803247891A28}" presName="tx1" presStyleLbl="revTx" presStyleIdx="4" presStyleCnt="6"/>
      <dgm:spPr/>
    </dgm:pt>
    <dgm:pt modelId="{88744BAF-3958-4F73-9EAA-202680AFF420}" type="pres">
      <dgm:prSet presAssocID="{3726F141-128D-4148-A78A-803247891A28}" presName="vert1" presStyleCnt="0"/>
      <dgm:spPr/>
    </dgm:pt>
    <dgm:pt modelId="{6E2B1FFE-28E4-4277-8D89-95C2E1343D4E}" type="pres">
      <dgm:prSet presAssocID="{F9199414-E8EC-49AF-A11F-82C3FBC6E56F}" presName="thickLine" presStyleLbl="alignNode1" presStyleIdx="5" presStyleCnt="6"/>
      <dgm:spPr/>
    </dgm:pt>
    <dgm:pt modelId="{7401D079-E649-41B5-B224-0EB48BECEC04}" type="pres">
      <dgm:prSet presAssocID="{F9199414-E8EC-49AF-A11F-82C3FBC6E56F}" presName="horz1" presStyleCnt="0"/>
      <dgm:spPr/>
    </dgm:pt>
    <dgm:pt modelId="{6183C0C1-0572-45A2-8A25-5B8518333D55}" type="pres">
      <dgm:prSet presAssocID="{F9199414-E8EC-49AF-A11F-82C3FBC6E56F}" presName="tx1" presStyleLbl="revTx" presStyleIdx="5" presStyleCnt="6"/>
      <dgm:spPr/>
    </dgm:pt>
    <dgm:pt modelId="{51F92C15-EFBD-49E7-A1E3-77E57E0ED540}" type="pres">
      <dgm:prSet presAssocID="{F9199414-E8EC-49AF-A11F-82C3FBC6E56F}" presName="vert1" presStyleCnt="0"/>
      <dgm:spPr/>
    </dgm:pt>
  </dgm:ptLst>
  <dgm:cxnLst>
    <dgm:cxn modelId="{81511C00-DE71-4D7F-B893-B0DD8DAA1DC6}" srcId="{AA0C3750-D850-41AB-A3A3-7C1487E075DF}" destId="{CDD55D09-6815-437F-9441-70490981FC7D}" srcOrd="1" destOrd="0" parTransId="{528603E4-D9CF-4F20-8156-4CE55FC74FF2}" sibTransId="{F5B193FC-FFEE-43C1-9AFB-B906446EA19B}"/>
    <dgm:cxn modelId="{BAAD8807-1183-4C5F-AE41-ADE601123BFE}" type="presOf" srcId="{D95AB4B0-6DE8-4DAD-AB80-FBD1C8A2B76F}" destId="{CEC0F53F-77CE-414A-98C8-42C6C94507CD}" srcOrd="0" destOrd="0" presId="urn:microsoft.com/office/officeart/2008/layout/LinedList"/>
    <dgm:cxn modelId="{B47F7320-E6CF-457F-A42C-936EE7687DBB}" type="presOf" srcId="{F9199414-E8EC-49AF-A11F-82C3FBC6E56F}" destId="{6183C0C1-0572-45A2-8A25-5B8518333D55}" srcOrd="0" destOrd="0" presId="urn:microsoft.com/office/officeart/2008/layout/LinedList"/>
    <dgm:cxn modelId="{72E74440-E88B-453C-B468-282DDA0EE6A7}" type="presOf" srcId="{CDD55D09-6815-437F-9441-70490981FC7D}" destId="{A9A0953E-4B8F-4091-8820-554B9E5D7157}" srcOrd="0" destOrd="0" presId="urn:microsoft.com/office/officeart/2008/layout/LinedList"/>
    <dgm:cxn modelId="{E052C654-616C-4BCC-B437-206A24DA494B}" type="presOf" srcId="{3726F141-128D-4148-A78A-803247891A28}" destId="{ACD446A7-B987-4FDC-9C10-564E46AFB4FB}" srcOrd="0" destOrd="0" presId="urn:microsoft.com/office/officeart/2008/layout/LinedList"/>
    <dgm:cxn modelId="{B3EADF54-C144-4EC2-A4C7-645BDBF0BDAE}" type="presOf" srcId="{AA0C3750-D850-41AB-A3A3-7C1487E075DF}" destId="{DB78CFA7-F0AA-4467-B998-0C985C93E204}" srcOrd="0" destOrd="0" presId="urn:microsoft.com/office/officeart/2008/layout/LinedList"/>
    <dgm:cxn modelId="{C8C6BD7C-1C21-4ED2-BA80-FBA56F76835E}" type="presOf" srcId="{78C65EAB-93F1-40A5-9B64-5386EE4BD3C5}" destId="{DEA8A635-2283-46B3-AA47-FB8E35FD3830}" srcOrd="0" destOrd="0" presId="urn:microsoft.com/office/officeart/2008/layout/LinedList"/>
    <dgm:cxn modelId="{4ADE2091-1822-4FF1-9DB1-C8FD5BAF9192}" srcId="{AA0C3750-D850-41AB-A3A3-7C1487E075DF}" destId="{3726F141-128D-4148-A78A-803247891A28}" srcOrd="4" destOrd="0" parTransId="{884AAC83-4583-4C4D-86BE-DF5CF7AF7CB2}" sibTransId="{A22433A4-5E0D-459C-BA70-F74C3FD92586}"/>
    <dgm:cxn modelId="{7174FF94-CA28-4A81-81BA-D3CF18AB22E8}" srcId="{AA0C3750-D850-41AB-A3A3-7C1487E075DF}" destId="{D95AB4B0-6DE8-4DAD-AB80-FBD1C8A2B76F}" srcOrd="0" destOrd="0" parTransId="{086384E2-C3C8-4E50-823E-402FB7E1A9AF}" sibTransId="{B90C289E-5249-4D87-A86D-F4324B180B41}"/>
    <dgm:cxn modelId="{BD60B1B6-579E-4E9C-B96C-3BADFAAC185A}" type="presOf" srcId="{46CDF7B5-B4AC-40FA-B76D-E2E18AE23023}" destId="{DF0B8EF0-1282-481F-B32C-E0F0FF562246}" srcOrd="0" destOrd="0" presId="urn:microsoft.com/office/officeart/2008/layout/LinedList"/>
    <dgm:cxn modelId="{609E68D1-9205-4121-B909-6456D16F77C0}" srcId="{AA0C3750-D850-41AB-A3A3-7C1487E075DF}" destId="{78C65EAB-93F1-40A5-9B64-5386EE4BD3C5}" srcOrd="3" destOrd="0" parTransId="{65AF560C-B0BA-4806-84F6-0FDC64801B00}" sibTransId="{9065FC0D-4936-4978-9F0D-A68BD0B4D8F2}"/>
    <dgm:cxn modelId="{BC2CD4FC-3CCE-4F84-950F-228DFD18AD04}" srcId="{AA0C3750-D850-41AB-A3A3-7C1487E075DF}" destId="{46CDF7B5-B4AC-40FA-B76D-E2E18AE23023}" srcOrd="2" destOrd="0" parTransId="{75DB458C-2C5F-4446-95BB-62C2EF3BF98A}" sibTransId="{7BAF3E90-7B78-4A19-8AA8-32CB9D2DD3AC}"/>
    <dgm:cxn modelId="{808FE5FD-AE4C-45C3-A2ED-F5D527A3EB9D}" srcId="{AA0C3750-D850-41AB-A3A3-7C1487E075DF}" destId="{F9199414-E8EC-49AF-A11F-82C3FBC6E56F}" srcOrd="5" destOrd="0" parTransId="{A2882D1E-8AAC-4BBD-88C6-91B0FE593989}" sibTransId="{3FA31248-F0B7-4B57-8264-40F4B81EBCAF}"/>
    <dgm:cxn modelId="{DFA9E424-11CD-4970-A903-3FE791F908BA}" type="presParOf" srcId="{DB78CFA7-F0AA-4467-B998-0C985C93E204}" destId="{0D08C112-D5BC-4BEB-97C9-F26DB1307CD6}" srcOrd="0" destOrd="0" presId="urn:microsoft.com/office/officeart/2008/layout/LinedList"/>
    <dgm:cxn modelId="{A4E19180-4885-4CD9-AE23-FE3BBD60A379}" type="presParOf" srcId="{DB78CFA7-F0AA-4467-B998-0C985C93E204}" destId="{1819890E-A4FF-4378-860C-B336056F8B12}" srcOrd="1" destOrd="0" presId="urn:microsoft.com/office/officeart/2008/layout/LinedList"/>
    <dgm:cxn modelId="{21C7B91B-9195-4EBD-801A-6626C7A75BB5}" type="presParOf" srcId="{1819890E-A4FF-4378-860C-B336056F8B12}" destId="{CEC0F53F-77CE-414A-98C8-42C6C94507CD}" srcOrd="0" destOrd="0" presId="urn:microsoft.com/office/officeart/2008/layout/LinedList"/>
    <dgm:cxn modelId="{D5F91B54-9986-4CE2-B3FE-4C41CD9F00D2}" type="presParOf" srcId="{1819890E-A4FF-4378-860C-B336056F8B12}" destId="{B1D3EABA-5C47-4C1F-8757-7DDDA3C2FA42}" srcOrd="1" destOrd="0" presId="urn:microsoft.com/office/officeart/2008/layout/LinedList"/>
    <dgm:cxn modelId="{1A321442-5993-4CA2-9F9C-1A39E37F2A66}" type="presParOf" srcId="{DB78CFA7-F0AA-4467-B998-0C985C93E204}" destId="{F8454E3A-9BD4-4937-ABEA-E37F145CECC7}" srcOrd="2" destOrd="0" presId="urn:microsoft.com/office/officeart/2008/layout/LinedList"/>
    <dgm:cxn modelId="{0C6E48BE-B48B-428B-AAD8-46034058E55B}" type="presParOf" srcId="{DB78CFA7-F0AA-4467-B998-0C985C93E204}" destId="{AA4ED19C-1D12-4E64-AB93-833EBAD00DDE}" srcOrd="3" destOrd="0" presId="urn:microsoft.com/office/officeart/2008/layout/LinedList"/>
    <dgm:cxn modelId="{4055BE47-03D0-4DCC-BA69-E933DA261563}" type="presParOf" srcId="{AA4ED19C-1D12-4E64-AB93-833EBAD00DDE}" destId="{A9A0953E-4B8F-4091-8820-554B9E5D7157}" srcOrd="0" destOrd="0" presId="urn:microsoft.com/office/officeart/2008/layout/LinedList"/>
    <dgm:cxn modelId="{3E5A2FD9-6226-4B98-AA87-D7FFAF8B2AE0}" type="presParOf" srcId="{AA4ED19C-1D12-4E64-AB93-833EBAD00DDE}" destId="{273982A7-1900-42A4-BA07-F4ACD68D5CA1}" srcOrd="1" destOrd="0" presId="urn:microsoft.com/office/officeart/2008/layout/LinedList"/>
    <dgm:cxn modelId="{4FD30A03-0240-462C-86F8-9D2F0A4F5BEE}" type="presParOf" srcId="{DB78CFA7-F0AA-4467-B998-0C985C93E204}" destId="{8B9BEB80-EB39-4A9C-BDC7-1F9557B5D2C6}" srcOrd="4" destOrd="0" presId="urn:microsoft.com/office/officeart/2008/layout/LinedList"/>
    <dgm:cxn modelId="{E38110AB-AE9F-48EA-888D-E3A81DD5D546}" type="presParOf" srcId="{DB78CFA7-F0AA-4467-B998-0C985C93E204}" destId="{533AA505-6E85-412B-8EA9-7949AF86FBEB}" srcOrd="5" destOrd="0" presId="urn:microsoft.com/office/officeart/2008/layout/LinedList"/>
    <dgm:cxn modelId="{089B8C7D-E197-4466-9ED6-3C6FD3BA120B}" type="presParOf" srcId="{533AA505-6E85-412B-8EA9-7949AF86FBEB}" destId="{DF0B8EF0-1282-481F-B32C-E0F0FF562246}" srcOrd="0" destOrd="0" presId="urn:microsoft.com/office/officeart/2008/layout/LinedList"/>
    <dgm:cxn modelId="{4B2699DC-B60A-453F-AB52-3AF822EC90F2}" type="presParOf" srcId="{533AA505-6E85-412B-8EA9-7949AF86FBEB}" destId="{3E3ECCF4-C134-4254-A968-C16E01D36899}" srcOrd="1" destOrd="0" presId="urn:microsoft.com/office/officeart/2008/layout/LinedList"/>
    <dgm:cxn modelId="{FE8F6214-BC7F-4810-9CA9-7643C1AD0B83}" type="presParOf" srcId="{DB78CFA7-F0AA-4467-B998-0C985C93E204}" destId="{26E7301F-7E6B-4118-BB29-66BFF3DF3E57}" srcOrd="6" destOrd="0" presId="urn:microsoft.com/office/officeart/2008/layout/LinedList"/>
    <dgm:cxn modelId="{096B9375-FA31-41CD-8CD4-5EBCBCD9F25B}" type="presParOf" srcId="{DB78CFA7-F0AA-4467-B998-0C985C93E204}" destId="{ED87F16B-15D9-4934-91D8-25635C4234CA}" srcOrd="7" destOrd="0" presId="urn:microsoft.com/office/officeart/2008/layout/LinedList"/>
    <dgm:cxn modelId="{EA4C47AF-B1B2-46EC-88FE-52B9AB0127E0}" type="presParOf" srcId="{ED87F16B-15D9-4934-91D8-25635C4234CA}" destId="{DEA8A635-2283-46B3-AA47-FB8E35FD3830}" srcOrd="0" destOrd="0" presId="urn:microsoft.com/office/officeart/2008/layout/LinedList"/>
    <dgm:cxn modelId="{1635C60B-D2E3-4AB9-A6E6-0A66E066DDD1}" type="presParOf" srcId="{ED87F16B-15D9-4934-91D8-25635C4234CA}" destId="{0657982A-D374-4936-AA61-15A2693CF77A}" srcOrd="1" destOrd="0" presId="urn:microsoft.com/office/officeart/2008/layout/LinedList"/>
    <dgm:cxn modelId="{50B9959F-A7ED-4074-B089-E27860EFBC32}" type="presParOf" srcId="{DB78CFA7-F0AA-4467-B998-0C985C93E204}" destId="{49F7DBD7-6FA5-49B9-BABE-8956C2A806A0}" srcOrd="8" destOrd="0" presId="urn:microsoft.com/office/officeart/2008/layout/LinedList"/>
    <dgm:cxn modelId="{6E1DF220-B1C4-4317-B607-CC5F3E25E1EF}" type="presParOf" srcId="{DB78CFA7-F0AA-4467-B998-0C985C93E204}" destId="{B88E533F-9419-4EF2-B38D-BDAA9B295FE0}" srcOrd="9" destOrd="0" presId="urn:microsoft.com/office/officeart/2008/layout/LinedList"/>
    <dgm:cxn modelId="{64E9F838-E79B-4770-90B9-6C44DC63DF3B}" type="presParOf" srcId="{B88E533F-9419-4EF2-B38D-BDAA9B295FE0}" destId="{ACD446A7-B987-4FDC-9C10-564E46AFB4FB}" srcOrd="0" destOrd="0" presId="urn:microsoft.com/office/officeart/2008/layout/LinedList"/>
    <dgm:cxn modelId="{CC8A64C7-C40F-40B4-9CB2-0D1972B483FE}" type="presParOf" srcId="{B88E533F-9419-4EF2-B38D-BDAA9B295FE0}" destId="{88744BAF-3958-4F73-9EAA-202680AFF420}" srcOrd="1" destOrd="0" presId="urn:microsoft.com/office/officeart/2008/layout/LinedList"/>
    <dgm:cxn modelId="{353B752A-1A1F-4C5F-BD24-D28D3C42A198}" type="presParOf" srcId="{DB78CFA7-F0AA-4467-B998-0C985C93E204}" destId="{6E2B1FFE-28E4-4277-8D89-95C2E1343D4E}" srcOrd="10" destOrd="0" presId="urn:microsoft.com/office/officeart/2008/layout/LinedList"/>
    <dgm:cxn modelId="{4BF7C90C-13A2-412D-8A13-C26CCE1BACC0}" type="presParOf" srcId="{DB78CFA7-F0AA-4467-B998-0C985C93E204}" destId="{7401D079-E649-41B5-B224-0EB48BECEC04}" srcOrd="11" destOrd="0" presId="urn:microsoft.com/office/officeart/2008/layout/LinedList"/>
    <dgm:cxn modelId="{CC14DDD0-9086-4C93-B487-1854C049863C}" type="presParOf" srcId="{7401D079-E649-41B5-B224-0EB48BECEC04}" destId="{6183C0C1-0572-45A2-8A25-5B8518333D55}" srcOrd="0" destOrd="0" presId="urn:microsoft.com/office/officeart/2008/layout/LinedList"/>
    <dgm:cxn modelId="{D6AFF776-5992-474D-8801-929D68031233}" type="presParOf" srcId="{7401D079-E649-41B5-B224-0EB48BECEC04}" destId="{51F92C15-EFBD-49E7-A1E3-77E57E0ED5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E6F3AE-3710-4DEA-8915-303D78D3CE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C9D534-0C3F-43CC-BAFF-C2FC8571EBD8}">
      <dgm:prSet phldrT="[Text]"/>
      <dgm:spPr/>
      <dgm:t>
        <a:bodyPr/>
        <a:lstStyle/>
        <a:p>
          <a:r>
            <a:rPr lang="en-US" dirty="0"/>
            <a:t>Learn more</a:t>
          </a:r>
        </a:p>
      </dgm:t>
    </dgm:pt>
    <dgm:pt modelId="{8B01F786-E4BB-47BC-B72E-F95E119D69EE}" type="parTrans" cxnId="{C7A76E8D-F85F-4688-96AA-C03641F9F666}">
      <dgm:prSet/>
      <dgm:spPr/>
      <dgm:t>
        <a:bodyPr/>
        <a:lstStyle/>
        <a:p>
          <a:endParaRPr lang="en-US"/>
        </a:p>
      </dgm:t>
    </dgm:pt>
    <dgm:pt modelId="{102FB22D-D2B3-413C-B2F4-5FE08C7B6997}" type="sibTrans" cxnId="{C7A76E8D-F85F-4688-96AA-C03641F9F666}">
      <dgm:prSet/>
      <dgm:spPr/>
      <dgm:t>
        <a:bodyPr/>
        <a:lstStyle/>
        <a:p>
          <a:endParaRPr lang="en-US"/>
        </a:p>
      </dgm:t>
    </dgm:pt>
    <dgm:pt modelId="{08E39C2B-1627-46F0-8502-343DACF76896}">
      <dgm:prSet phldrT="[Text]"/>
      <dgm:spPr/>
      <dgm:t>
        <a:bodyPr/>
        <a:lstStyle/>
        <a:p>
          <a:r>
            <a:rPr lang="en-US" dirty="0"/>
            <a:t>Consortium for Constituents with Disabilities: c-c-d.org </a:t>
          </a:r>
        </a:p>
      </dgm:t>
    </dgm:pt>
    <dgm:pt modelId="{0A19F3E4-9E08-4DCC-A3AF-836CB83DC796}" type="parTrans" cxnId="{EB212891-1368-435D-80E0-E89A73280FBA}">
      <dgm:prSet/>
      <dgm:spPr/>
      <dgm:t>
        <a:bodyPr/>
        <a:lstStyle/>
        <a:p>
          <a:endParaRPr lang="en-US"/>
        </a:p>
      </dgm:t>
    </dgm:pt>
    <dgm:pt modelId="{EEDD454B-766B-42A7-8D3E-11E9AA2F2E26}" type="sibTrans" cxnId="{EB212891-1368-435D-80E0-E89A73280FBA}">
      <dgm:prSet/>
      <dgm:spPr/>
      <dgm:t>
        <a:bodyPr/>
        <a:lstStyle/>
        <a:p>
          <a:endParaRPr lang="en-US"/>
        </a:p>
      </dgm:t>
    </dgm:pt>
    <dgm:pt modelId="{6D93BF8D-9B49-45CF-93ED-980D803A92D6}">
      <dgm:prSet phldrT="[Text]"/>
      <dgm:spPr/>
      <dgm:t>
        <a:bodyPr/>
        <a:lstStyle/>
        <a:p>
          <a:r>
            <a:rPr lang="en-US" dirty="0"/>
            <a:t>Kaiser Family Foundation: </a:t>
          </a:r>
          <a:r>
            <a:rPr lang="en-US" dirty="0">
              <a:hlinkClick xmlns:r="http://schemas.openxmlformats.org/officeDocument/2006/relationships" r:id="rId1"/>
            </a:rPr>
            <a:t>www.kff.org/medicaid/issue-brief/medicaid-what-to-watch-in-2025/</a:t>
          </a:r>
          <a:r>
            <a:rPr lang="en-US" dirty="0"/>
            <a:t>  </a:t>
          </a:r>
        </a:p>
      </dgm:t>
    </dgm:pt>
    <dgm:pt modelId="{EF65B912-34CB-49B5-B53B-8FE0D865AE61}" type="parTrans" cxnId="{44711ADD-14F6-4161-838F-FA864C1F5303}">
      <dgm:prSet/>
      <dgm:spPr/>
      <dgm:t>
        <a:bodyPr/>
        <a:lstStyle/>
        <a:p>
          <a:endParaRPr lang="en-US"/>
        </a:p>
      </dgm:t>
    </dgm:pt>
    <dgm:pt modelId="{B053B068-F302-4BFA-BDAB-26812C86696D}" type="sibTrans" cxnId="{44711ADD-14F6-4161-838F-FA864C1F5303}">
      <dgm:prSet/>
      <dgm:spPr/>
      <dgm:t>
        <a:bodyPr/>
        <a:lstStyle/>
        <a:p>
          <a:endParaRPr lang="en-US"/>
        </a:p>
      </dgm:t>
    </dgm:pt>
    <dgm:pt modelId="{A01BAB72-EBB2-48E5-91A0-BA636F8FF1B6}">
      <dgm:prSet phldrT="[Text]"/>
      <dgm:spPr/>
      <dgm:t>
        <a:bodyPr/>
        <a:lstStyle/>
        <a:p>
          <a:r>
            <a:rPr lang="en-US" dirty="0">
              <a:hlinkClick xmlns:r="http://schemas.openxmlformats.org/officeDocument/2006/relationships" r:id="rId2"/>
            </a:rPr>
            <a:t>https://www.cbpp.org/research/food-assistance/a-closer-look-at-who-benefits-from-snap-state-by-state-fact-sheets#Tennessee</a:t>
          </a:r>
          <a:r>
            <a:rPr lang="en-US" dirty="0"/>
            <a:t> </a:t>
          </a:r>
        </a:p>
      </dgm:t>
    </dgm:pt>
    <dgm:pt modelId="{BB596301-263A-46BF-96F1-5F1EE11FC048}" type="parTrans" cxnId="{71A8F530-2865-40C5-B453-AA09BC3EE390}">
      <dgm:prSet/>
      <dgm:spPr/>
      <dgm:t>
        <a:bodyPr/>
        <a:lstStyle/>
        <a:p>
          <a:endParaRPr lang="en-US"/>
        </a:p>
      </dgm:t>
    </dgm:pt>
    <dgm:pt modelId="{9C1BCD32-5CCB-45E3-AAC5-55E70676E0CE}" type="sibTrans" cxnId="{71A8F530-2865-40C5-B453-AA09BC3EE390}">
      <dgm:prSet/>
      <dgm:spPr/>
      <dgm:t>
        <a:bodyPr/>
        <a:lstStyle/>
        <a:p>
          <a:endParaRPr lang="en-US"/>
        </a:p>
      </dgm:t>
    </dgm:pt>
    <dgm:pt modelId="{84E53ACB-0B03-46D1-AC8D-2FFC13396C5B}" type="pres">
      <dgm:prSet presAssocID="{CAE6F3AE-3710-4DEA-8915-303D78D3CEB7}" presName="linear" presStyleCnt="0">
        <dgm:presLayoutVars>
          <dgm:animLvl val="lvl"/>
          <dgm:resizeHandles val="exact"/>
        </dgm:presLayoutVars>
      </dgm:prSet>
      <dgm:spPr/>
    </dgm:pt>
    <dgm:pt modelId="{DA2F6C7C-C77A-476B-80AF-2B173752E2C4}" type="pres">
      <dgm:prSet presAssocID="{01C9D534-0C3F-43CC-BAFF-C2FC8571EBD8}" presName="parentText" presStyleLbl="node1" presStyleIdx="0" presStyleCnt="1">
        <dgm:presLayoutVars>
          <dgm:chMax val="0"/>
          <dgm:bulletEnabled val="1"/>
        </dgm:presLayoutVars>
      </dgm:prSet>
      <dgm:spPr/>
    </dgm:pt>
    <dgm:pt modelId="{2B30C345-7F85-40B3-A7CB-2DE771FF4C19}" type="pres">
      <dgm:prSet presAssocID="{01C9D534-0C3F-43CC-BAFF-C2FC8571EBD8}" presName="childText" presStyleLbl="revTx" presStyleIdx="0" presStyleCnt="1">
        <dgm:presLayoutVars>
          <dgm:bulletEnabled val="1"/>
        </dgm:presLayoutVars>
      </dgm:prSet>
      <dgm:spPr/>
    </dgm:pt>
  </dgm:ptLst>
  <dgm:cxnLst>
    <dgm:cxn modelId="{F46C7A27-2CAA-45F0-A5DB-181556093511}" type="presOf" srcId="{A01BAB72-EBB2-48E5-91A0-BA636F8FF1B6}" destId="{2B30C345-7F85-40B3-A7CB-2DE771FF4C19}" srcOrd="0" destOrd="2" presId="urn:microsoft.com/office/officeart/2005/8/layout/vList2"/>
    <dgm:cxn modelId="{71A8F530-2865-40C5-B453-AA09BC3EE390}" srcId="{01C9D534-0C3F-43CC-BAFF-C2FC8571EBD8}" destId="{A01BAB72-EBB2-48E5-91A0-BA636F8FF1B6}" srcOrd="2" destOrd="0" parTransId="{BB596301-263A-46BF-96F1-5F1EE11FC048}" sibTransId="{9C1BCD32-5CCB-45E3-AAC5-55E70676E0CE}"/>
    <dgm:cxn modelId="{E3ED9984-A2F6-4FAA-9E1B-E4433E6F8EF3}" type="presOf" srcId="{01C9D534-0C3F-43CC-BAFF-C2FC8571EBD8}" destId="{DA2F6C7C-C77A-476B-80AF-2B173752E2C4}" srcOrd="0" destOrd="0" presId="urn:microsoft.com/office/officeart/2005/8/layout/vList2"/>
    <dgm:cxn modelId="{C7A76E8D-F85F-4688-96AA-C03641F9F666}" srcId="{CAE6F3AE-3710-4DEA-8915-303D78D3CEB7}" destId="{01C9D534-0C3F-43CC-BAFF-C2FC8571EBD8}" srcOrd="0" destOrd="0" parTransId="{8B01F786-E4BB-47BC-B72E-F95E119D69EE}" sibTransId="{102FB22D-D2B3-413C-B2F4-5FE08C7B6997}"/>
    <dgm:cxn modelId="{EB212891-1368-435D-80E0-E89A73280FBA}" srcId="{01C9D534-0C3F-43CC-BAFF-C2FC8571EBD8}" destId="{08E39C2B-1627-46F0-8502-343DACF76896}" srcOrd="0" destOrd="0" parTransId="{0A19F3E4-9E08-4DCC-A3AF-836CB83DC796}" sibTransId="{EEDD454B-766B-42A7-8D3E-11E9AA2F2E26}"/>
    <dgm:cxn modelId="{13E199C2-7316-41F4-9FAC-90AD6700A1F5}" type="presOf" srcId="{CAE6F3AE-3710-4DEA-8915-303D78D3CEB7}" destId="{84E53ACB-0B03-46D1-AC8D-2FFC13396C5B}" srcOrd="0" destOrd="0" presId="urn:microsoft.com/office/officeart/2005/8/layout/vList2"/>
    <dgm:cxn modelId="{8C7D90C4-D4A1-4EA3-B777-DF67895E2997}" type="presOf" srcId="{08E39C2B-1627-46F0-8502-343DACF76896}" destId="{2B30C345-7F85-40B3-A7CB-2DE771FF4C19}" srcOrd="0" destOrd="0" presId="urn:microsoft.com/office/officeart/2005/8/layout/vList2"/>
    <dgm:cxn modelId="{AA4F84D8-370D-45D9-8310-094C5FF50B52}" type="presOf" srcId="{6D93BF8D-9B49-45CF-93ED-980D803A92D6}" destId="{2B30C345-7F85-40B3-A7CB-2DE771FF4C19}" srcOrd="0" destOrd="1" presId="urn:microsoft.com/office/officeart/2005/8/layout/vList2"/>
    <dgm:cxn modelId="{44711ADD-14F6-4161-838F-FA864C1F5303}" srcId="{01C9D534-0C3F-43CC-BAFF-C2FC8571EBD8}" destId="{6D93BF8D-9B49-45CF-93ED-980D803A92D6}" srcOrd="1" destOrd="0" parTransId="{EF65B912-34CB-49B5-B53B-8FE0D865AE61}" sibTransId="{B053B068-F302-4BFA-BDAB-26812C86696D}"/>
    <dgm:cxn modelId="{95C9B81E-910B-419E-B6D0-255D52AE3A62}" type="presParOf" srcId="{84E53ACB-0B03-46D1-AC8D-2FFC13396C5B}" destId="{DA2F6C7C-C77A-476B-80AF-2B173752E2C4}" srcOrd="0" destOrd="0" presId="urn:microsoft.com/office/officeart/2005/8/layout/vList2"/>
    <dgm:cxn modelId="{161714D1-79A2-413E-9225-A82222686818}" type="presParOf" srcId="{84E53ACB-0B03-46D1-AC8D-2FFC13396C5B}" destId="{2B30C345-7F85-40B3-A7CB-2DE771FF4C1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632F3-61F3-42DF-BC1D-BFB367B585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E176F0D-14E1-4F55-A224-32ED4DE4FBD8}">
      <dgm:prSet phldrT="[Text]"/>
      <dgm:spPr/>
      <dgm:t>
        <a:bodyPr/>
        <a:lstStyle/>
        <a:p>
          <a:r>
            <a:rPr lang="en-US" dirty="0"/>
            <a:t>Basics</a:t>
          </a:r>
        </a:p>
      </dgm:t>
    </dgm:pt>
    <dgm:pt modelId="{D0F44930-B81C-48D5-A2F2-EB81C965C25E}" type="parTrans" cxnId="{F699FE46-5D11-40EA-A1EE-828E1D5F30C8}">
      <dgm:prSet/>
      <dgm:spPr/>
      <dgm:t>
        <a:bodyPr/>
        <a:lstStyle/>
        <a:p>
          <a:endParaRPr lang="en-US"/>
        </a:p>
      </dgm:t>
    </dgm:pt>
    <dgm:pt modelId="{EF817B94-B1C6-4BD4-8FD0-A4A3F1AAF55B}" type="sibTrans" cxnId="{F699FE46-5D11-40EA-A1EE-828E1D5F30C8}">
      <dgm:prSet/>
      <dgm:spPr/>
      <dgm:t>
        <a:bodyPr/>
        <a:lstStyle/>
        <a:p>
          <a:endParaRPr lang="en-US"/>
        </a:p>
      </dgm:t>
    </dgm:pt>
    <dgm:pt modelId="{C2686DD1-F406-4905-9A99-82E703AC8CF0}">
      <dgm:prSet phldrT="[Text]"/>
      <dgm:spPr/>
      <dgm:t>
        <a:bodyPr/>
        <a:lstStyle/>
        <a:p>
          <a:r>
            <a:rPr lang="en-US" dirty="0"/>
            <a:t>“Education Freedom Act” is Gov. Lee’s top priority. It’s also being called “school choice.”</a:t>
          </a:r>
        </a:p>
      </dgm:t>
    </dgm:pt>
    <dgm:pt modelId="{D738A097-DFEC-47F3-92EB-A916594B6978}" type="parTrans" cxnId="{D66E6F1E-C906-48EC-B375-BC34868132FB}">
      <dgm:prSet/>
      <dgm:spPr/>
      <dgm:t>
        <a:bodyPr/>
        <a:lstStyle/>
        <a:p>
          <a:endParaRPr lang="en-US"/>
        </a:p>
      </dgm:t>
    </dgm:pt>
    <dgm:pt modelId="{55EC8709-C90B-4443-8C86-FF4A9315F751}" type="sibTrans" cxnId="{D66E6F1E-C906-48EC-B375-BC34868132FB}">
      <dgm:prSet/>
      <dgm:spPr/>
      <dgm:t>
        <a:bodyPr/>
        <a:lstStyle/>
        <a:p>
          <a:endParaRPr lang="en-US"/>
        </a:p>
      </dgm:t>
    </dgm:pt>
    <dgm:pt modelId="{6DCB6A61-44D8-40F3-A9EE-9E6C4D752E14}">
      <dgm:prSet phldrT="[Text]"/>
      <dgm:spPr/>
      <dgm:t>
        <a:bodyPr/>
        <a:lstStyle/>
        <a:p>
          <a:r>
            <a:rPr lang="en-US" dirty="0"/>
            <a:t>Being considered this week during “special session”; if the bill passes, vouchers can be used starting this fall</a:t>
          </a:r>
        </a:p>
      </dgm:t>
    </dgm:pt>
    <dgm:pt modelId="{6D754C78-2D18-4944-BC9A-A433D8568891}" type="parTrans" cxnId="{00277676-BC4F-4985-80BE-9147A3AF21DB}">
      <dgm:prSet/>
      <dgm:spPr/>
      <dgm:t>
        <a:bodyPr/>
        <a:lstStyle/>
        <a:p>
          <a:endParaRPr lang="en-US"/>
        </a:p>
      </dgm:t>
    </dgm:pt>
    <dgm:pt modelId="{CD8CD51A-1825-464F-B4C1-38F641DCFA46}" type="sibTrans" cxnId="{00277676-BC4F-4985-80BE-9147A3AF21DB}">
      <dgm:prSet/>
      <dgm:spPr/>
      <dgm:t>
        <a:bodyPr/>
        <a:lstStyle/>
        <a:p>
          <a:endParaRPr lang="en-US"/>
        </a:p>
      </dgm:t>
    </dgm:pt>
    <dgm:pt modelId="{17242E45-9CE3-4214-A355-FABE05344CAF}">
      <dgm:prSet phldrT="[Text]"/>
      <dgm:spPr/>
      <dgm:t>
        <a:bodyPr/>
        <a:lstStyle/>
        <a:p>
          <a:r>
            <a:rPr lang="en-US" dirty="0"/>
            <a:t>Why people support it</a:t>
          </a:r>
        </a:p>
      </dgm:t>
    </dgm:pt>
    <dgm:pt modelId="{60662E22-9189-4797-B718-5849132BAF3D}" type="parTrans" cxnId="{AD95363D-D732-4FE2-AB0D-F85C86AFBC42}">
      <dgm:prSet/>
      <dgm:spPr/>
      <dgm:t>
        <a:bodyPr/>
        <a:lstStyle/>
        <a:p>
          <a:endParaRPr lang="en-US"/>
        </a:p>
      </dgm:t>
    </dgm:pt>
    <dgm:pt modelId="{A152D7EE-A0B2-40E5-851F-37AE53EF09E6}" type="sibTrans" cxnId="{AD95363D-D732-4FE2-AB0D-F85C86AFBC42}">
      <dgm:prSet/>
      <dgm:spPr/>
      <dgm:t>
        <a:bodyPr/>
        <a:lstStyle/>
        <a:p>
          <a:endParaRPr lang="en-US"/>
        </a:p>
      </dgm:t>
    </dgm:pt>
    <dgm:pt modelId="{96F98FC1-EEF6-49A6-A478-128F6D43654A}">
      <dgm:prSet phldrT="[Text]"/>
      <dgm:spPr/>
      <dgm:t>
        <a:bodyPr/>
        <a:lstStyle/>
        <a:p>
          <a:r>
            <a:rPr lang="en-US" dirty="0"/>
            <a:t>Gives families ~$7,000 to use for private school (20K vouchers next year, including 10K for low-income families)</a:t>
          </a:r>
        </a:p>
      </dgm:t>
    </dgm:pt>
    <dgm:pt modelId="{1890BEE1-2EA0-4448-977F-078FC837A93C}" type="parTrans" cxnId="{EB88AB83-0039-435B-874E-2FB2D814B480}">
      <dgm:prSet/>
      <dgm:spPr/>
      <dgm:t>
        <a:bodyPr/>
        <a:lstStyle/>
        <a:p>
          <a:endParaRPr lang="en-US"/>
        </a:p>
      </dgm:t>
    </dgm:pt>
    <dgm:pt modelId="{F2490E6E-219B-43A1-85C1-A3FB418F48C6}" type="sibTrans" cxnId="{EB88AB83-0039-435B-874E-2FB2D814B480}">
      <dgm:prSet/>
      <dgm:spPr/>
      <dgm:t>
        <a:bodyPr/>
        <a:lstStyle/>
        <a:p>
          <a:endParaRPr lang="en-US"/>
        </a:p>
      </dgm:t>
    </dgm:pt>
    <dgm:pt modelId="{5FECBD76-8BA6-4270-9897-7569596870C1}">
      <dgm:prSet phldrT="[Text]"/>
      <dgm:spPr/>
      <dgm:t>
        <a:bodyPr/>
        <a:lstStyle/>
        <a:p>
          <a:r>
            <a:rPr lang="en-US" dirty="0"/>
            <a:t>Gives $2K teacher bonuses, invests $ in school facilities, bill claims to keep local school budgets at current funding levels</a:t>
          </a:r>
        </a:p>
      </dgm:t>
    </dgm:pt>
    <dgm:pt modelId="{98D6797E-E875-47C1-9930-453EE949A492}" type="parTrans" cxnId="{1E6763BD-C00B-4DEE-A583-3DCF21842C20}">
      <dgm:prSet/>
      <dgm:spPr/>
      <dgm:t>
        <a:bodyPr/>
        <a:lstStyle/>
        <a:p>
          <a:endParaRPr lang="en-US"/>
        </a:p>
      </dgm:t>
    </dgm:pt>
    <dgm:pt modelId="{D5DCCE85-424A-4CD7-85A5-BFF19D2408D3}" type="sibTrans" cxnId="{1E6763BD-C00B-4DEE-A583-3DCF21842C20}">
      <dgm:prSet/>
      <dgm:spPr/>
      <dgm:t>
        <a:bodyPr/>
        <a:lstStyle/>
        <a:p>
          <a:endParaRPr lang="en-US"/>
        </a:p>
      </dgm:t>
    </dgm:pt>
    <dgm:pt modelId="{B9395A94-205F-4C32-9655-318D63560D04}" type="pres">
      <dgm:prSet presAssocID="{F8B632F3-61F3-42DF-BC1D-BFB367B58582}" presName="linear" presStyleCnt="0">
        <dgm:presLayoutVars>
          <dgm:animLvl val="lvl"/>
          <dgm:resizeHandles val="exact"/>
        </dgm:presLayoutVars>
      </dgm:prSet>
      <dgm:spPr/>
    </dgm:pt>
    <dgm:pt modelId="{FFE2B9BE-D02C-45FC-976D-DE89E8D1A429}" type="pres">
      <dgm:prSet presAssocID="{BE176F0D-14E1-4F55-A224-32ED4DE4FBD8}" presName="parentText" presStyleLbl="node1" presStyleIdx="0" presStyleCnt="2">
        <dgm:presLayoutVars>
          <dgm:chMax val="0"/>
          <dgm:bulletEnabled val="1"/>
        </dgm:presLayoutVars>
      </dgm:prSet>
      <dgm:spPr/>
    </dgm:pt>
    <dgm:pt modelId="{DF6F42ED-225F-4926-9397-908261DFF27A}" type="pres">
      <dgm:prSet presAssocID="{BE176F0D-14E1-4F55-A224-32ED4DE4FBD8}" presName="childText" presStyleLbl="revTx" presStyleIdx="0" presStyleCnt="2">
        <dgm:presLayoutVars>
          <dgm:bulletEnabled val="1"/>
        </dgm:presLayoutVars>
      </dgm:prSet>
      <dgm:spPr/>
    </dgm:pt>
    <dgm:pt modelId="{97FE5AF8-97F5-4FCB-B8A4-C514E8C56BB1}" type="pres">
      <dgm:prSet presAssocID="{17242E45-9CE3-4214-A355-FABE05344CAF}" presName="parentText" presStyleLbl="node1" presStyleIdx="1" presStyleCnt="2">
        <dgm:presLayoutVars>
          <dgm:chMax val="0"/>
          <dgm:bulletEnabled val="1"/>
        </dgm:presLayoutVars>
      </dgm:prSet>
      <dgm:spPr/>
    </dgm:pt>
    <dgm:pt modelId="{CBB626B5-659D-4139-B8D1-5D6A54F9D0EC}" type="pres">
      <dgm:prSet presAssocID="{17242E45-9CE3-4214-A355-FABE05344CAF}" presName="childText" presStyleLbl="revTx" presStyleIdx="1" presStyleCnt="2">
        <dgm:presLayoutVars>
          <dgm:bulletEnabled val="1"/>
        </dgm:presLayoutVars>
      </dgm:prSet>
      <dgm:spPr/>
    </dgm:pt>
  </dgm:ptLst>
  <dgm:cxnLst>
    <dgm:cxn modelId="{108AE607-5792-41CD-B637-DA196477AAAA}" type="presOf" srcId="{17242E45-9CE3-4214-A355-FABE05344CAF}" destId="{97FE5AF8-97F5-4FCB-B8A4-C514E8C56BB1}" srcOrd="0" destOrd="0" presId="urn:microsoft.com/office/officeart/2005/8/layout/vList2"/>
    <dgm:cxn modelId="{D66E6F1E-C906-48EC-B375-BC34868132FB}" srcId="{BE176F0D-14E1-4F55-A224-32ED4DE4FBD8}" destId="{C2686DD1-F406-4905-9A99-82E703AC8CF0}" srcOrd="0" destOrd="0" parTransId="{D738A097-DFEC-47F3-92EB-A916594B6978}" sibTransId="{55EC8709-C90B-4443-8C86-FF4A9315F751}"/>
    <dgm:cxn modelId="{C5B6531F-2564-41AE-AC35-DE997E1DA5C5}" type="presOf" srcId="{C2686DD1-F406-4905-9A99-82E703AC8CF0}" destId="{DF6F42ED-225F-4926-9397-908261DFF27A}" srcOrd="0" destOrd="0" presId="urn:microsoft.com/office/officeart/2005/8/layout/vList2"/>
    <dgm:cxn modelId="{AD95363D-D732-4FE2-AB0D-F85C86AFBC42}" srcId="{F8B632F3-61F3-42DF-BC1D-BFB367B58582}" destId="{17242E45-9CE3-4214-A355-FABE05344CAF}" srcOrd="1" destOrd="0" parTransId="{60662E22-9189-4797-B718-5849132BAF3D}" sibTransId="{A152D7EE-A0B2-40E5-851F-37AE53EF09E6}"/>
    <dgm:cxn modelId="{5D37DA5E-A769-40DD-89FA-F28776EE2032}" type="presOf" srcId="{BE176F0D-14E1-4F55-A224-32ED4DE4FBD8}" destId="{FFE2B9BE-D02C-45FC-976D-DE89E8D1A429}" srcOrd="0" destOrd="0" presId="urn:microsoft.com/office/officeart/2005/8/layout/vList2"/>
    <dgm:cxn modelId="{F699FE46-5D11-40EA-A1EE-828E1D5F30C8}" srcId="{F8B632F3-61F3-42DF-BC1D-BFB367B58582}" destId="{BE176F0D-14E1-4F55-A224-32ED4DE4FBD8}" srcOrd="0" destOrd="0" parTransId="{D0F44930-B81C-48D5-A2F2-EB81C965C25E}" sibTransId="{EF817B94-B1C6-4BD4-8FD0-A4A3F1AAF55B}"/>
    <dgm:cxn modelId="{6BA9F54F-9AAA-4996-B009-8DA21B1CBE93}" type="presOf" srcId="{F8B632F3-61F3-42DF-BC1D-BFB367B58582}" destId="{B9395A94-205F-4C32-9655-318D63560D04}" srcOrd="0" destOrd="0" presId="urn:microsoft.com/office/officeart/2005/8/layout/vList2"/>
    <dgm:cxn modelId="{9AF5A770-50BE-4183-94ED-5E04965EB6BA}" type="presOf" srcId="{96F98FC1-EEF6-49A6-A478-128F6D43654A}" destId="{CBB626B5-659D-4139-B8D1-5D6A54F9D0EC}" srcOrd="0" destOrd="0" presId="urn:microsoft.com/office/officeart/2005/8/layout/vList2"/>
    <dgm:cxn modelId="{B1C71473-52D4-47BB-B80C-E069A41067C2}" type="presOf" srcId="{6DCB6A61-44D8-40F3-A9EE-9E6C4D752E14}" destId="{DF6F42ED-225F-4926-9397-908261DFF27A}" srcOrd="0" destOrd="1" presId="urn:microsoft.com/office/officeart/2005/8/layout/vList2"/>
    <dgm:cxn modelId="{00277676-BC4F-4985-80BE-9147A3AF21DB}" srcId="{BE176F0D-14E1-4F55-A224-32ED4DE4FBD8}" destId="{6DCB6A61-44D8-40F3-A9EE-9E6C4D752E14}" srcOrd="1" destOrd="0" parTransId="{6D754C78-2D18-4944-BC9A-A433D8568891}" sibTransId="{CD8CD51A-1825-464F-B4C1-38F641DCFA46}"/>
    <dgm:cxn modelId="{EB88AB83-0039-435B-874E-2FB2D814B480}" srcId="{17242E45-9CE3-4214-A355-FABE05344CAF}" destId="{96F98FC1-EEF6-49A6-A478-128F6D43654A}" srcOrd="0" destOrd="0" parTransId="{1890BEE1-2EA0-4448-977F-078FC837A93C}" sibTransId="{F2490E6E-219B-43A1-85C1-A3FB418F48C6}"/>
    <dgm:cxn modelId="{849B8488-4E90-4757-B258-5E4FEFC34488}" type="presOf" srcId="{5FECBD76-8BA6-4270-9897-7569596870C1}" destId="{CBB626B5-659D-4139-B8D1-5D6A54F9D0EC}" srcOrd="0" destOrd="1" presId="urn:microsoft.com/office/officeart/2005/8/layout/vList2"/>
    <dgm:cxn modelId="{1E6763BD-C00B-4DEE-A583-3DCF21842C20}" srcId="{17242E45-9CE3-4214-A355-FABE05344CAF}" destId="{5FECBD76-8BA6-4270-9897-7569596870C1}" srcOrd="1" destOrd="0" parTransId="{98D6797E-E875-47C1-9930-453EE949A492}" sibTransId="{D5DCCE85-424A-4CD7-85A5-BFF19D2408D3}"/>
    <dgm:cxn modelId="{6D892280-8E3B-47E0-B248-6CB4052BF42C}" type="presParOf" srcId="{B9395A94-205F-4C32-9655-318D63560D04}" destId="{FFE2B9BE-D02C-45FC-976D-DE89E8D1A429}" srcOrd="0" destOrd="0" presId="urn:microsoft.com/office/officeart/2005/8/layout/vList2"/>
    <dgm:cxn modelId="{DC8D64F3-2AB7-41B2-A5DC-92A7F3B73CF9}" type="presParOf" srcId="{B9395A94-205F-4C32-9655-318D63560D04}" destId="{DF6F42ED-225F-4926-9397-908261DFF27A}" srcOrd="1" destOrd="0" presId="urn:microsoft.com/office/officeart/2005/8/layout/vList2"/>
    <dgm:cxn modelId="{EAD5D396-8EB8-4536-BCA0-0DAF49E91975}" type="presParOf" srcId="{B9395A94-205F-4C32-9655-318D63560D04}" destId="{97FE5AF8-97F5-4FCB-B8A4-C514E8C56BB1}" srcOrd="2" destOrd="0" presId="urn:microsoft.com/office/officeart/2005/8/layout/vList2"/>
    <dgm:cxn modelId="{15E7503F-FC07-4308-A21C-0B17B3714801}" type="presParOf" srcId="{B9395A94-205F-4C32-9655-318D63560D04}" destId="{CBB626B5-659D-4139-B8D1-5D6A54F9D0E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632F3-61F3-42DF-BC1D-BFB367B585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D8EB9F-0E69-4616-8A93-37CD0EA286BA}">
      <dgm:prSet phldrT="[Text]"/>
      <dgm:spPr/>
      <dgm:t>
        <a:bodyPr/>
        <a:lstStyle/>
        <a:p>
          <a:r>
            <a:rPr lang="en-US" dirty="0"/>
            <a:t>Fewer public-school students may hurt public schools and their budgets.</a:t>
          </a:r>
        </a:p>
      </dgm:t>
    </dgm:pt>
    <dgm:pt modelId="{39201977-B8D6-4408-867F-8D5B153B0942}" type="parTrans" cxnId="{4C5296CC-7038-4CD0-BE0C-3608C41116E5}">
      <dgm:prSet/>
      <dgm:spPr/>
      <dgm:t>
        <a:bodyPr/>
        <a:lstStyle/>
        <a:p>
          <a:endParaRPr lang="en-US"/>
        </a:p>
      </dgm:t>
    </dgm:pt>
    <dgm:pt modelId="{C8E7D244-11ED-4A4B-8447-9267E4C0A186}" type="sibTrans" cxnId="{4C5296CC-7038-4CD0-BE0C-3608C41116E5}">
      <dgm:prSet/>
      <dgm:spPr/>
      <dgm:t>
        <a:bodyPr/>
        <a:lstStyle/>
        <a:p>
          <a:endParaRPr lang="en-US"/>
        </a:p>
      </dgm:t>
    </dgm:pt>
    <dgm:pt modelId="{3939D06A-5590-46FD-A07D-23A744970561}">
      <dgm:prSet phldrT="[Text]"/>
      <dgm:spPr>
        <a:solidFill>
          <a:schemeClr val="accent4"/>
        </a:solidFill>
      </dgm:spPr>
      <dgm:t>
        <a:bodyPr/>
        <a:lstStyle/>
        <a:p>
          <a:r>
            <a:rPr lang="en-US" dirty="0"/>
            <a:t>Why people are worried</a:t>
          </a:r>
        </a:p>
      </dgm:t>
    </dgm:pt>
    <dgm:pt modelId="{2F13FCDB-F93B-4529-8272-0CE7D0515CEC}" type="sibTrans" cxnId="{16D07B80-57A4-4251-99C0-DAC36FB6761A}">
      <dgm:prSet/>
      <dgm:spPr/>
      <dgm:t>
        <a:bodyPr/>
        <a:lstStyle/>
        <a:p>
          <a:endParaRPr lang="en-US"/>
        </a:p>
      </dgm:t>
    </dgm:pt>
    <dgm:pt modelId="{B3F85981-E1B1-4E85-9CD2-4C9FF224C9DB}" type="parTrans" cxnId="{16D07B80-57A4-4251-99C0-DAC36FB6761A}">
      <dgm:prSet/>
      <dgm:spPr/>
      <dgm:t>
        <a:bodyPr/>
        <a:lstStyle/>
        <a:p>
          <a:endParaRPr lang="en-US"/>
        </a:p>
      </dgm:t>
    </dgm:pt>
    <dgm:pt modelId="{59C5D346-C6CF-4F42-8C36-37EBB5B5DD13}">
      <dgm:prSet phldrT="[Text]"/>
      <dgm:spPr/>
      <dgm:t>
        <a:bodyPr/>
        <a:lstStyle/>
        <a:p>
          <a:r>
            <a:rPr lang="en-US" dirty="0"/>
            <a:t>Students with disabilities must give up their rights under IDEA (special education law) to use the program. Many students with disabilities cannot attend private schools.</a:t>
          </a:r>
        </a:p>
      </dgm:t>
    </dgm:pt>
    <dgm:pt modelId="{82863D61-89D1-4BB4-9974-12ADEC13D630}" type="parTrans" cxnId="{3C0E2722-EB10-4BA0-B1B4-971019EC1F73}">
      <dgm:prSet/>
      <dgm:spPr/>
      <dgm:t>
        <a:bodyPr/>
        <a:lstStyle/>
        <a:p>
          <a:endParaRPr lang="en-US"/>
        </a:p>
      </dgm:t>
    </dgm:pt>
    <dgm:pt modelId="{56CE19BC-6501-4777-BDE3-CCD9861EE004}" type="sibTrans" cxnId="{3C0E2722-EB10-4BA0-B1B4-971019EC1F73}">
      <dgm:prSet/>
      <dgm:spPr/>
      <dgm:t>
        <a:bodyPr/>
        <a:lstStyle/>
        <a:p>
          <a:endParaRPr lang="en-US"/>
        </a:p>
      </dgm:t>
    </dgm:pt>
    <dgm:pt modelId="{0BAC30E5-C7AB-496B-A0CE-CBB97E3A73EE}">
      <dgm:prSet phldrT="[Text]"/>
      <dgm:spPr>
        <a:solidFill>
          <a:schemeClr val="accent1"/>
        </a:solidFill>
      </dgm:spPr>
      <dgm:t>
        <a:bodyPr/>
        <a:lstStyle/>
        <a:p>
          <a:r>
            <a:rPr lang="en-US" dirty="0"/>
            <a:t>Learn more</a:t>
          </a:r>
        </a:p>
      </dgm:t>
    </dgm:pt>
    <dgm:pt modelId="{C86CDB35-07A5-4265-BA5F-CF5A5221C9CD}" type="parTrans" cxnId="{2C17CE3B-AE9E-498F-95B7-AAE4E0C0AC20}">
      <dgm:prSet/>
      <dgm:spPr/>
      <dgm:t>
        <a:bodyPr/>
        <a:lstStyle/>
        <a:p>
          <a:endParaRPr lang="en-US"/>
        </a:p>
      </dgm:t>
    </dgm:pt>
    <dgm:pt modelId="{2F85B544-8AD5-48DE-8083-2C50679DDCDA}" type="sibTrans" cxnId="{2C17CE3B-AE9E-498F-95B7-AAE4E0C0AC20}">
      <dgm:prSet/>
      <dgm:spPr/>
      <dgm:t>
        <a:bodyPr/>
        <a:lstStyle/>
        <a:p>
          <a:endParaRPr lang="en-US"/>
        </a:p>
      </dgm:t>
    </dgm:pt>
    <dgm:pt modelId="{A8F8A852-5A92-4373-B864-85D5D77177C6}">
      <dgm:prSet phldrT="[Text]"/>
      <dgm:spPr/>
      <dgm:t>
        <a:bodyPr/>
        <a:lstStyle/>
        <a:p>
          <a:r>
            <a:rPr lang="en-US" dirty="0"/>
            <a:t>Governor’s website about the proposal: https://tneducationfreedom.com/</a:t>
          </a:r>
        </a:p>
      </dgm:t>
    </dgm:pt>
    <dgm:pt modelId="{8D0E6192-C312-4B09-9316-63B64554CD73}" type="parTrans" cxnId="{578A7ACF-9357-4558-BF71-EF41566B9213}">
      <dgm:prSet/>
      <dgm:spPr/>
      <dgm:t>
        <a:bodyPr/>
        <a:lstStyle/>
        <a:p>
          <a:endParaRPr lang="en-US"/>
        </a:p>
      </dgm:t>
    </dgm:pt>
    <dgm:pt modelId="{43A457FA-2BE7-4EF4-801F-56DEA9578060}" type="sibTrans" cxnId="{578A7ACF-9357-4558-BF71-EF41566B9213}">
      <dgm:prSet/>
      <dgm:spPr/>
      <dgm:t>
        <a:bodyPr/>
        <a:lstStyle/>
        <a:p>
          <a:endParaRPr lang="en-US"/>
        </a:p>
      </dgm:t>
    </dgm:pt>
    <dgm:pt modelId="{CFB7CEA3-7302-434E-B3DE-7D076C324BC6}">
      <dgm:prSet phldrT="[Text]"/>
      <dgm:spPr/>
      <dgm:t>
        <a:bodyPr/>
        <a:lstStyle/>
        <a:p>
          <a:r>
            <a:rPr lang="en-US" dirty="0"/>
            <a:t>Education Trust TN: https://thealliancetn.org/advocacy-resource-hub/education-issue-tracker/ </a:t>
          </a:r>
        </a:p>
      </dgm:t>
    </dgm:pt>
    <dgm:pt modelId="{E4E35F08-A2D9-4E33-B270-876282909CD1}" type="parTrans" cxnId="{DA60336D-EE60-4B14-AA2A-13DE72119591}">
      <dgm:prSet/>
      <dgm:spPr/>
      <dgm:t>
        <a:bodyPr/>
        <a:lstStyle/>
        <a:p>
          <a:endParaRPr lang="en-US"/>
        </a:p>
      </dgm:t>
    </dgm:pt>
    <dgm:pt modelId="{9E222CD8-CA00-4105-AD5E-178A43DBF3DA}" type="sibTrans" cxnId="{DA60336D-EE60-4B14-AA2A-13DE72119591}">
      <dgm:prSet/>
      <dgm:spPr/>
      <dgm:t>
        <a:bodyPr/>
        <a:lstStyle/>
        <a:p>
          <a:endParaRPr lang="en-US"/>
        </a:p>
      </dgm:t>
    </dgm:pt>
    <dgm:pt modelId="{E337CAFA-241C-43BE-B89C-2AA3E0B4B0E9}">
      <dgm:prSet phldrT="[Text]"/>
      <dgm:spPr/>
      <dgm:t>
        <a:bodyPr/>
        <a:lstStyle/>
        <a:p>
          <a:r>
            <a:rPr lang="en-US" dirty="0"/>
            <a:t>Chalkbeat TN: https://www.chalkbeat.org/vouchers/ </a:t>
          </a:r>
        </a:p>
      </dgm:t>
    </dgm:pt>
    <dgm:pt modelId="{8AC8D361-274C-4571-8C75-8ACB6C57BA00}" type="parTrans" cxnId="{798A5A8D-3173-4096-9276-F86A0AD9BFA6}">
      <dgm:prSet/>
      <dgm:spPr/>
      <dgm:t>
        <a:bodyPr/>
        <a:lstStyle/>
        <a:p>
          <a:endParaRPr lang="en-US"/>
        </a:p>
      </dgm:t>
    </dgm:pt>
    <dgm:pt modelId="{96F0B6C6-1E69-48A8-9B03-C2E713413DD1}" type="sibTrans" cxnId="{798A5A8D-3173-4096-9276-F86A0AD9BFA6}">
      <dgm:prSet/>
      <dgm:spPr/>
      <dgm:t>
        <a:bodyPr/>
        <a:lstStyle/>
        <a:p>
          <a:endParaRPr lang="en-US"/>
        </a:p>
      </dgm:t>
    </dgm:pt>
    <dgm:pt modelId="{582538E0-A7E5-4868-A620-0E4C69A83880}" type="pres">
      <dgm:prSet presAssocID="{F8B632F3-61F3-42DF-BC1D-BFB367B58582}" presName="linear" presStyleCnt="0">
        <dgm:presLayoutVars>
          <dgm:animLvl val="lvl"/>
          <dgm:resizeHandles val="exact"/>
        </dgm:presLayoutVars>
      </dgm:prSet>
      <dgm:spPr/>
    </dgm:pt>
    <dgm:pt modelId="{EEF88DC3-42A3-4CCC-94EF-4E9135863190}" type="pres">
      <dgm:prSet presAssocID="{3939D06A-5590-46FD-A07D-23A744970561}" presName="parentText" presStyleLbl="node1" presStyleIdx="0" presStyleCnt="2">
        <dgm:presLayoutVars>
          <dgm:chMax val="0"/>
          <dgm:bulletEnabled val="1"/>
        </dgm:presLayoutVars>
      </dgm:prSet>
      <dgm:spPr/>
    </dgm:pt>
    <dgm:pt modelId="{0978C271-DB1E-4808-9B44-65DF6A6809D5}" type="pres">
      <dgm:prSet presAssocID="{3939D06A-5590-46FD-A07D-23A744970561}" presName="childText" presStyleLbl="revTx" presStyleIdx="0" presStyleCnt="2">
        <dgm:presLayoutVars>
          <dgm:bulletEnabled val="1"/>
        </dgm:presLayoutVars>
      </dgm:prSet>
      <dgm:spPr/>
    </dgm:pt>
    <dgm:pt modelId="{82057E86-96A1-4464-900D-C93730B64BEE}" type="pres">
      <dgm:prSet presAssocID="{0BAC30E5-C7AB-496B-A0CE-CBB97E3A73EE}" presName="parentText" presStyleLbl="node1" presStyleIdx="1" presStyleCnt="2">
        <dgm:presLayoutVars>
          <dgm:chMax val="0"/>
          <dgm:bulletEnabled val="1"/>
        </dgm:presLayoutVars>
      </dgm:prSet>
      <dgm:spPr/>
    </dgm:pt>
    <dgm:pt modelId="{38B40145-C338-41E8-ACBD-A52ED97DE532}" type="pres">
      <dgm:prSet presAssocID="{0BAC30E5-C7AB-496B-A0CE-CBB97E3A73EE}" presName="childText" presStyleLbl="revTx" presStyleIdx="1" presStyleCnt="2">
        <dgm:presLayoutVars>
          <dgm:bulletEnabled val="1"/>
        </dgm:presLayoutVars>
      </dgm:prSet>
      <dgm:spPr/>
    </dgm:pt>
  </dgm:ptLst>
  <dgm:cxnLst>
    <dgm:cxn modelId="{3C0E2722-EB10-4BA0-B1B4-971019EC1F73}" srcId="{3939D06A-5590-46FD-A07D-23A744970561}" destId="{59C5D346-C6CF-4F42-8C36-37EBB5B5DD13}" srcOrd="0" destOrd="0" parTransId="{82863D61-89D1-4BB4-9974-12ADEC13D630}" sibTransId="{56CE19BC-6501-4777-BDE3-CCD9861EE004}"/>
    <dgm:cxn modelId="{070E412F-686A-4988-ADB5-23B066EC79A6}" type="presOf" srcId="{CFB7CEA3-7302-434E-B3DE-7D076C324BC6}" destId="{38B40145-C338-41E8-ACBD-A52ED97DE532}" srcOrd="0" destOrd="2" presId="urn:microsoft.com/office/officeart/2005/8/layout/vList2"/>
    <dgm:cxn modelId="{69220134-FF27-4BC0-9799-24952EB72362}" type="presOf" srcId="{0BAC30E5-C7AB-496B-A0CE-CBB97E3A73EE}" destId="{82057E86-96A1-4464-900D-C93730B64BEE}" srcOrd="0" destOrd="0" presId="urn:microsoft.com/office/officeart/2005/8/layout/vList2"/>
    <dgm:cxn modelId="{2C17CE3B-AE9E-498F-95B7-AAE4E0C0AC20}" srcId="{F8B632F3-61F3-42DF-BC1D-BFB367B58582}" destId="{0BAC30E5-C7AB-496B-A0CE-CBB97E3A73EE}" srcOrd="1" destOrd="0" parTransId="{C86CDB35-07A5-4265-BA5F-CF5A5221C9CD}" sibTransId="{2F85B544-8AD5-48DE-8083-2C50679DDCDA}"/>
    <dgm:cxn modelId="{FE6F983C-FDF6-484E-BE2A-498A708FDA88}" type="presOf" srcId="{F8B632F3-61F3-42DF-BC1D-BFB367B58582}" destId="{582538E0-A7E5-4868-A620-0E4C69A83880}" srcOrd="0" destOrd="0" presId="urn:microsoft.com/office/officeart/2005/8/layout/vList2"/>
    <dgm:cxn modelId="{DA60336D-EE60-4B14-AA2A-13DE72119591}" srcId="{0BAC30E5-C7AB-496B-A0CE-CBB97E3A73EE}" destId="{CFB7CEA3-7302-434E-B3DE-7D076C324BC6}" srcOrd="2" destOrd="0" parTransId="{E4E35F08-A2D9-4E33-B270-876282909CD1}" sibTransId="{9E222CD8-CA00-4105-AD5E-178A43DBF3DA}"/>
    <dgm:cxn modelId="{16D07B80-57A4-4251-99C0-DAC36FB6761A}" srcId="{F8B632F3-61F3-42DF-BC1D-BFB367B58582}" destId="{3939D06A-5590-46FD-A07D-23A744970561}" srcOrd="0" destOrd="0" parTransId="{B3F85981-E1B1-4E85-9CD2-4C9FF224C9DB}" sibTransId="{2F13FCDB-F93B-4529-8272-0CE7D0515CEC}"/>
    <dgm:cxn modelId="{798A5A8D-3173-4096-9276-F86A0AD9BFA6}" srcId="{0BAC30E5-C7AB-496B-A0CE-CBB97E3A73EE}" destId="{E337CAFA-241C-43BE-B89C-2AA3E0B4B0E9}" srcOrd="0" destOrd="0" parTransId="{8AC8D361-274C-4571-8C75-8ACB6C57BA00}" sibTransId="{96F0B6C6-1E69-48A8-9B03-C2E713413DD1}"/>
    <dgm:cxn modelId="{18084AAD-AE2E-4BFF-8093-07B988604D27}" type="presOf" srcId="{59C5D346-C6CF-4F42-8C36-37EBB5B5DD13}" destId="{0978C271-DB1E-4808-9B44-65DF6A6809D5}" srcOrd="0" destOrd="0" presId="urn:microsoft.com/office/officeart/2005/8/layout/vList2"/>
    <dgm:cxn modelId="{9F1827B1-DD72-4038-B1AE-8A2029309528}" type="presOf" srcId="{A8F8A852-5A92-4373-B864-85D5D77177C6}" destId="{38B40145-C338-41E8-ACBD-A52ED97DE532}" srcOrd="0" destOrd="1" presId="urn:microsoft.com/office/officeart/2005/8/layout/vList2"/>
    <dgm:cxn modelId="{717984B5-E0AB-4168-AAE0-1886EB28FC5D}" type="presOf" srcId="{3939D06A-5590-46FD-A07D-23A744970561}" destId="{EEF88DC3-42A3-4CCC-94EF-4E9135863190}" srcOrd="0" destOrd="0" presId="urn:microsoft.com/office/officeart/2005/8/layout/vList2"/>
    <dgm:cxn modelId="{5E7262C6-2AB0-476A-97DE-6FFB5CE93E0D}" type="presOf" srcId="{51D8EB9F-0E69-4616-8A93-37CD0EA286BA}" destId="{0978C271-DB1E-4808-9B44-65DF6A6809D5}" srcOrd="0" destOrd="1" presId="urn:microsoft.com/office/officeart/2005/8/layout/vList2"/>
    <dgm:cxn modelId="{4C5296CC-7038-4CD0-BE0C-3608C41116E5}" srcId="{3939D06A-5590-46FD-A07D-23A744970561}" destId="{51D8EB9F-0E69-4616-8A93-37CD0EA286BA}" srcOrd="1" destOrd="0" parTransId="{39201977-B8D6-4408-867F-8D5B153B0942}" sibTransId="{C8E7D244-11ED-4A4B-8447-9267E4C0A186}"/>
    <dgm:cxn modelId="{578A7ACF-9357-4558-BF71-EF41566B9213}" srcId="{0BAC30E5-C7AB-496B-A0CE-CBB97E3A73EE}" destId="{A8F8A852-5A92-4373-B864-85D5D77177C6}" srcOrd="1" destOrd="0" parTransId="{8D0E6192-C312-4B09-9316-63B64554CD73}" sibTransId="{43A457FA-2BE7-4EF4-801F-56DEA9578060}"/>
    <dgm:cxn modelId="{E768F0F6-3C7E-4DF4-BCC4-615992BAB0FA}" type="presOf" srcId="{E337CAFA-241C-43BE-B89C-2AA3E0B4B0E9}" destId="{38B40145-C338-41E8-ACBD-A52ED97DE532}" srcOrd="0" destOrd="0" presId="urn:microsoft.com/office/officeart/2005/8/layout/vList2"/>
    <dgm:cxn modelId="{420C4A47-CE64-4331-9E6D-9C2D2961C2AF}" type="presParOf" srcId="{582538E0-A7E5-4868-A620-0E4C69A83880}" destId="{EEF88DC3-42A3-4CCC-94EF-4E9135863190}" srcOrd="0" destOrd="0" presId="urn:microsoft.com/office/officeart/2005/8/layout/vList2"/>
    <dgm:cxn modelId="{27350845-CC9B-4115-9638-F60ED53A29F4}" type="presParOf" srcId="{582538E0-A7E5-4868-A620-0E4C69A83880}" destId="{0978C271-DB1E-4808-9B44-65DF6A6809D5}" srcOrd="1" destOrd="0" presId="urn:microsoft.com/office/officeart/2005/8/layout/vList2"/>
    <dgm:cxn modelId="{389028F4-4208-4FCD-8428-78F19775D58E}" type="presParOf" srcId="{582538E0-A7E5-4868-A620-0E4C69A83880}" destId="{82057E86-96A1-4464-900D-C93730B64BEE}" srcOrd="2" destOrd="0" presId="urn:microsoft.com/office/officeart/2005/8/layout/vList2"/>
    <dgm:cxn modelId="{EEA61248-E5A3-4B90-9DD8-B07CDC7DAFE7}" type="presParOf" srcId="{582538E0-A7E5-4868-A620-0E4C69A83880}" destId="{38B40145-C338-41E8-ACBD-A52ED97DE53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B632F3-61F3-42DF-BC1D-BFB367B585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E176F0D-14E1-4F55-A224-32ED4DE4FBD8}">
      <dgm:prSet phldrT="[Text]"/>
      <dgm:spPr/>
      <dgm:t>
        <a:bodyPr/>
        <a:lstStyle/>
        <a:p>
          <a:r>
            <a:rPr lang="en-US" dirty="0"/>
            <a:t>Basics</a:t>
          </a:r>
        </a:p>
      </dgm:t>
    </dgm:pt>
    <dgm:pt modelId="{D0F44930-B81C-48D5-A2F2-EB81C965C25E}" type="parTrans" cxnId="{F699FE46-5D11-40EA-A1EE-828E1D5F30C8}">
      <dgm:prSet/>
      <dgm:spPr/>
      <dgm:t>
        <a:bodyPr/>
        <a:lstStyle/>
        <a:p>
          <a:endParaRPr lang="en-US"/>
        </a:p>
      </dgm:t>
    </dgm:pt>
    <dgm:pt modelId="{EF817B94-B1C6-4BD4-8FD0-A4A3F1AAF55B}" type="sibTrans" cxnId="{F699FE46-5D11-40EA-A1EE-828E1D5F30C8}">
      <dgm:prSet/>
      <dgm:spPr/>
      <dgm:t>
        <a:bodyPr/>
        <a:lstStyle/>
        <a:p>
          <a:endParaRPr lang="en-US"/>
        </a:p>
      </dgm:t>
    </dgm:pt>
    <dgm:pt modelId="{C2686DD1-F406-4905-9A99-82E703AC8CF0}">
      <dgm:prSet phldrT="[Text]"/>
      <dgm:spPr/>
      <dgm:t>
        <a:bodyPr/>
        <a:lstStyle/>
        <a:p>
          <a:r>
            <a:rPr lang="en-US" dirty="0"/>
            <a:t>2 current laws are being used to punish students who make “threats of mass violence” in or about their schools.</a:t>
          </a:r>
        </a:p>
      </dgm:t>
    </dgm:pt>
    <dgm:pt modelId="{D738A097-DFEC-47F3-92EB-A916594B6978}" type="parTrans" cxnId="{D66E6F1E-C906-48EC-B375-BC34868132FB}">
      <dgm:prSet/>
      <dgm:spPr/>
      <dgm:t>
        <a:bodyPr/>
        <a:lstStyle/>
        <a:p>
          <a:endParaRPr lang="en-US"/>
        </a:p>
      </dgm:t>
    </dgm:pt>
    <dgm:pt modelId="{55EC8709-C90B-4443-8C86-FF4A9315F751}" type="sibTrans" cxnId="{D66E6F1E-C906-48EC-B375-BC34868132FB}">
      <dgm:prSet/>
      <dgm:spPr/>
      <dgm:t>
        <a:bodyPr/>
        <a:lstStyle/>
        <a:p>
          <a:endParaRPr lang="en-US"/>
        </a:p>
      </dgm:t>
    </dgm:pt>
    <dgm:pt modelId="{17242E45-9CE3-4214-A355-FABE05344CAF}">
      <dgm:prSet phldrT="[Text]"/>
      <dgm:spPr/>
      <dgm:t>
        <a:bodyPr/>
        <a:lstStyle/>
        <a:p>
          <a:r>
            <a:rPr lang="en-US" dirty="0"/>
            <a:t>Why people support it</a:t>
          </a:r>
        </a:p>
      </dgm:t>
    </dgm:pt>
    <dgm:pt modelId="{60662E22-9189-4797-B718-5849132BAF3D}" type="parTrans" cxnId="{AD95363D-D732-4FE2-AB0D-F85C86AFBC42}">
      <dgm:prSet/>
      <dgm:spPr/>
      <dgm:t>
        <a:bodyPr/>
        <a:lstStyle/>
        <a:p>
          <a:endParaRPr lang="en-US"/>
        </a:p>
      </dgm:t>
    </dgm:pt>
    <dgm:pt modelId="{A152D7EE-A0B2-40E5-851F-37AE53EF09E6}" type="sibTrans" cxnId="{AD95363D-D732-4FE2-AB0D-F85C86AFBC42}">
      <dgm:prSet/>
      <dgm:spPr/>
      <dgm:t>
        <a:bodyPr/>
        <a:lstStyle/>
        <a:p>
          <a:endParaRPr lang="en-US"/>
        </a:p>
      </dgm:t>
    </dgm:pt>
    <dgm:pt modelId="{014F581E-6BC8-4FD2-A423-8451ACD40DBC}">
      <dgm:prSet phldrT="[Text]"/>
      <dgm:spPr/>
      <dgm:t>
        <a:bodyPr/>
        <a:lstStyle/>
        <a:p>
          <a:r>
            <a:rPr lang="en-US" dirty="0"/>
            <a:t>Supporters think harsh punishment for students will mean fewer students making threats, which would mean less violence and safer schools.</a:t>
          </a:r>
        </a:p>
      </dgm:t>
    </dgm:pt>
    <dgm:pt modelId="{FA010839-BA43-4D80-BBB1-22D1503D3A4F}" type="parTrans" cxnId="{6862374F-1DAA-434A-BF40-B457A5BEC035}">
      <dgm:prSet/>
      <dgm:spPr/>
      <dgm:t>
        <a:bodyPr/>
        <a:lstStyle/>
        <a:p>
          <a:endParaRPr lang="en-US"/>
        </a:p>
      </dgm:t>
    </dgm:pt>
    <dgm:pt modelId="{0BE133BB-B0D1-4CE6-ADDB-39890D97BA78}" type="sibTrans" cxnId="{6862374F-1DAA-434A-BF40-B457A5BEC035}">
      <dgm:prSet/>
      <dgm:spPr/>
      <dgm:t>
        <a:bodyPr/>
        <a:lstStyle/>
        <a:p>
          <a:endParaRPr lang="en-US"/>
        </a:p>
      </dgm:t>
    </dgm:pt>
    <dgm:pt modelId="{453EA28E-FA56-4751-B15E-8C7451CA5E2F}">
      <dgm:prSet phldrT="[Text]"/>
      <dgm:spPr/>
      <dgm:t>
        <a:bodyPr/>
        <a:lstStyle/>
        <a:p>
          <a:r>
            <a:rPr lang="en-US" dirty="0"/>
            <a:t>Some students, including those with disabilities, are getting expelled from school and/or arrested (charged with felonies).</a:t>
          </a:r>
        </a:p>
      </dgm:t>
    </dgm:pt>
    <dgm:pt modelId="{2AD54A17-157D-4A1D-9796-D71C6909864B}" type="parTrans" cxnId="{BD180E1B-9449-4F44-901A-E500B48CA545}">
      <dgm:prSet/>
      <dgm:spPr/>
      <dgm:t>
        <a:bodyPr/>
        <a:lstStyle/>
        <a:p>
          <a:endParaRPr lang="en-US"/>
        </a:p>
      </dgm:t>
    </dgm:pt>
    <dgm:pt modelId="{3FED63B0-1BFB-4AF1-B65E-1E66E2B40820}" type="sibTrans" cxnId="{BD180E1B-9449-4F44-901A-E500B48CA545}">
      <dgm:prSet/>
      <dgm:spPr/>
      <dgm:t>
        <a:bodyPr/>
        <a:lstStyle/>
        <a:p>
          <a:endParaRPr lang="en-US"/>
        </a:p>
      </dgm:t>
    </dgm:pt>
    <dgm:pt modelId="{8FF71271-0CE5-4B2C-A557-3D16C2BE7C00}" type="pres">
      <dgm:prSet presAssocID="{F8B632F3-61F3-42DF-BC1D-BFB367B58582}" presName="linear" presStyleCnt="0">
        <dgm:presLayoutVars>
          <dgm:animLvl val="lvl"/>
          <dgm:resizeHandles val="exact"/>
        </dgm:presLayoutVars>
      </dgm:prSet>
      <dgm:spPr/>
    </dgm:pt>
    <dgm:pt modelId="{6FB8CA7B-60A1-4640-A5F0-49689DDC2E2B}" type="pres">
      <dgm:prSet presAssocID="{BE176F0D-14E1-4F55-A224-32ED4DE4FBD8}" presName="parentText" presStyleLbl="node1" presStyleIdx="0" presStyleCnt="2">
        <dgm:presLayoutVars>
          <dgm:chMax val="0"/>
          <dgm:bulletEnabled val="1"/>
        </dgm:presLayoutVars>
      </dgm:prSet>
      <dgm:spPr/>
    </dgm:pt>
    <dgm:pt modelId="{052B6B4C-E58D-41B0-8D25-F554281BAE0D}" type="pres">
      <dgm:prSet presAssocID="{BE176F0D-14E1-4F55-A224-32ED4DE4FBD8}" presName="childText" presStyleLbl="revTx" presStyleIdx="0" presStyleCnt="2">
        <dgm:presLayoutVars>
          <dgm:bulletEnabled val="1"/>
        </dgm:presLayoutVars>
      </dgm:prSet>
      <dgm:spPr/>
    </dgm:pt>
    <dgm:pt modelId="{61CC9D13-9974-4B6A-AD8E-4655BF8E71FF}" type="pres">
      <dgm:prSet presAssocID="{17242E45-9CE3-4214-A355-FABE05344CAF}" presName="parentText" presStyleLbl="node1" presStyleIdx="1" presStyleCnt="2">
        <dgm:presLayoutVars>
          <dgm:chMax val="0"/>
          <dgm:bulletEnabled val="1"/>
        </dgm:presLayoutVars>
      </dgm:prSet>
      <dgm:spPr/>
    </dgm:pt>
    <dgm:pt modelId="{E65704B9-F5D4-4662-BE73-81183FBF5FE5}" type="pres">
      <dgm:prSet presAssocID="{17242E45-9CE3-4214-A355-FABE05344CAF}" presName="childText" presStyleLbl="revTx" presStyleIdx="1" presStyleCnt="2">
        <dgm:presLayoutVars>
          <dgm:bulletEnabled val="1"/>
        </dgm:presLayoutVars>
      </dgm:prSet>
      <dgm:spPr/>
    </dgm:pt>
  </dgm:ptLst>
  <dgm:cxnLst>
    <dgm:cxn modelId="{486C8907-9AB9-4346-8D9E-E4A875465127}" type="presOf" srcId="{BE176F0D-14E1-4F55-A224-32ED4DE4FBD8}" destId="{6FB8CA7B-60A1-4640-A5F0-49689DDC2E2B}" srcOrd="0" destOrd="0" presId="urn:microsoft.com/office/officeart/2005/8/layout/vList2"/>
    <dgm:cxn modelId="{BD180E1B-9449-4F44-901A-E500B48CA545}" srcId="{BE176F0D-14E1-4F55-A224-32ED4DE4FBD8}" destId="{453EA28E-FA56-4751-B15E-8C7451CA5E2F}" srcOrd="1" destOrd="0" parTransId="{2AD54A17-157D-4A1D-9796-D71C6909864B}" sibTransId="{3FED63B0-1BFB-4AF1-B65E-1E66E2B40820}"/>
    <dgm:cxn modelId="{D66E6F1E-C906-48EC-B375-BC34868132FB}" srcId="{BE176F0D-14E1-4F55-A224-32ED4DE4FBD8}" destId="{C2686DD1-F406-4905-9A99-82E703AC8CF0}" srcOrd="0" destOrd="0" parTransId="{D738A097-DFEC-47F3-92EB-A916594B6978}" sibTransId="{55EC8709-C90B-4443-8C86-FF4A9315F751}"/>
    <dgm:cxn modelId="{AD95363D-D732-4FE2-AB0D-F85C86AFBC42}" srcId="{F8B632F3-61F3-42DF-BC1D-BFB367B58582}" destId="{17242E45-9CE3-4214-A355-FABE05344CAF}" srcOrd="1" destOrd="0" parTransId="{60662E22-9189-4797-B718-5849132BAF3D}" sibTransId="{A152D7EE-A0B2-40E5-851F-37AE53EF09E6}"/>
    <dgm:cxn modelId="{5FCCE042-1CDB-482D-9338-740359EC023B}" type="presOf" srcId="{453EA28E-FA56-4751-B15E-8C7451CA5E2F}" destId="{052B6B4C-E58D-41B0-8D25-F554281BAE0D}" srcOrd="0" destOrd="1" presId="urn:microsoft.com/office/officeart/2005/8/layout/vList2"/>
    <dgm:cxn modelId="{F699FE46-5D11-40EA-A1EE-828E1D5F30C8}" srcId="{F8B632F3-61F3-42DF-BC1D-BFB367B58582}" destId="{BE176F0D-14E1-4F55-A224-32ED4DE4FBD8}" srcOrd="0" destOrd="0" parTransId="{D0F44930-B81C-48D5-A2F2-EB81C965C25E}" sibTransId="{EF817B94-B1C6-4BD4-8FD0-A4A3F1AAF55B}"/>
    <dgm:cxn modelId="{6862374F-1DAA-434A-BF40-B457A5BEC035}" srcId="{17242E45-9CE3-4214-A355-FABE05344CAF}" destId="{014F581E-6BC8-4FD2-A423-8451ACD40DBC}" srcOrd="0" destOrd="0" parTransId="{FA010839-BA43-4D80-BBB1-22D1503D3A4F}" sibTransId="{0BE133BB-B0D1-4CE6-ADDB-39890D97BA78}"/>
    <dgm:cxn modelId="{BEDAC150-93C4-4288-BBAB-F5301BE29BAA}" type="presOf" srcId="{F8B632F3-61F3-42DF-BC1D-BFB367B58582}" destId="{8FF71271-0CE5-4B2C-A557-3D16C2BE7C00}" srcOrd="0" destOrd="0" presId="urn:microsoft.com/office/officeart/2005/8/layout/vList2"/>
    <dgm:cxn modelId="{6C5AF4B2-195F-4623-BE98-EB6F2F2F8F85}" type="presOf" srcId="{C2686DD1-F406-4905-9A99-82E703AC8CF0}" destId="{052B6B4C-E58D-41B0-8D25-F554281BAE0D}" srcOrd="0" destOrd="0" presId="urn:microsoft.com/office/officeart/2005/8/layout/vList2"/>
    <dgm:cxn modelId="{082FCAC4-821A-4192-A683-0B70C0769853}" type="presOf" srcId="{17242E45-9CE3-4214-A355-FABE05344CAF}" destId="{61CC9D13-9974-4B6A-AD8E-4655BF8E71FF}" srcOrd="0" destOrd="0" presId="urn:microsoft.com/office/officeart/2005/8/layout/vList2"/>
    <dgm:cxn modelId="{B3D7B8FB-9C98-4A04-8076-3452584549E1}" type="presOf" srcId="{014F581E-6BC8-4FD2-A423-8451ACD40DBC}" destId="{E65704B9-F5D4-4662-BE73-81183FBF5FE5}" srcOrd="0" destOrd="0" presId="urn:microsoft.com/office/officeart/2005/8/layout/vList2"/>
    <dgm:cxn modelId="{466A41AF-92CD-4B65-B040-AB1D255DBD6E}" type="presParOf" srcId="{8FF71271-0CE5-4B2C-A557-3D16C2BE7C00}" destId="{6FB8CA7B-60A1-4640-A5F0-49689DDC2E2B}" srcOrd="0" destOrd="0" presId="urn:microsoft.com/office/officeart/2005/8/layout/vList2"/>
    <dgm:cxn modelId="{3ACF19B9-C322-435A-8E66-D86BE56AC4EA}" type="presParOf" srcId="{8FF71271-0CE5-4B2C-A557-3D16C2BE7C00}" destId="{052B6B4C-E58D-41B0-8D25-F554281BAE0D}" srcOrd="1" destOrd="0" presId="urn:microsoft.com/office/officeart/2005/8/layout/vList2"/>
    <dgm:cxn modelId="{7A444E61-1442-49FA-80C5-3E783A2471E6}" type="presParOf" srcId="{8FF71271-0CE5-4B2C-A557-3D16C2BE7C00}" destId="{61CC9D13-9974-4B6A-AD8E-4655BF8E71FF}" srcOrd="2" destOrd="0" presId="urn:microsoft.com/office/officeart/2005/8/layout/vList2"/>
    <dgm:cxn modelId="{81AD7FD1-91AF-447D-9CAB-846FBABB91D0}" type="presParOf" srcId="{8FF71271-0CE5-4B2C-A557-3D16C2BE7C00}" destId="{E65704B9-F5D4-4662-BE73-81183FBF5FE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B632F3-61F3-42DF-BC1D-BFB367B585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939D06A-5590-46FD-A07D-23A744970561}">
      <dgm:prSet phldrT="[Text]"/>
      <dgm:spPr>
        <a:solidFill>
          <a:schemeClr val="accent4"/>
        </a:solidFill>
      </dgm:spPr>
      <dgm:t>
        <a:bodyPr/>
        <a:lstStyle/>
        <a:p>
          <a:r>
            <a:rPr lang="en-US" dirty="0"/>
            <a:t>Why people are worried</a:t>
          </a:r>
        </a:p>
      </dgm:t>
    </dgm:pt>
    <dgm:pt modelId="{2F13FCDB-F93B-4529-8272-0CE7D0515CEC}" type="sibTrans" cxnId="{16D07B80-57A4-4251-99C0-DAC36FB6761A}">
      <dgm:prSet/>
      <dgm:spPr/>
      <dgm:t>
        <a:bodyPr/>
        <a:lstStyle/>
        <a:p>
          <a:endParaRPr lang="en-US"/>
        </a:p>
      </dgm:t>
    </dgm:pt>
    <dgm:pt modelId="{B3F85981-E1B1-4E85-9CD2-4C9FF224C9DB}" type="parTrans" cxnId="{16D07B80-57A4-4251-99C0-DAC36FB6761A}">
      <dgm:prSet/>
      <dgm:spPr/>
      <dgm:t>
        <a:bodyPr/>
        <a:lstStyle/>
        <a:p>
          <a:endParaRPr lang="en-US"/>
        </a:p>
      </dgm:t>
    </dgm:pt>
    <dgm:pt modelId="{95C4A7D4-5DA1-4AC3-B209-AC9E46EA0C40}">
      <dgm:prSet phldrT="[Text]"/>
      <dgm:spPr/>
      <dgm:t>
        <a:bodyPr/>
        <a:lstStyle/>
        <a:p>
          <a:r>
            <a:rPr lang="en-US" dirty="0"/>
            <a:t>Students with intellectual and developmental disabilities are getting punished even when their threats aren’t serious (not valid) and they don’t understand what they are doing/saying. </a:t>
          </a:r>
        </a:p>
      </dgm:t>
    </dgm:pt>
    <dgm:pt modelId="{D307B728-6A98-4062-A743-0C86819C2D83}" type="parTrans" cxnId="{41CB419D-4344-44D1-B847-E00AD54E8A30}">
      <dgm:prSet/>
      <dgm:spPr/>
      <dgm:t>
        <a:bodyPr/>
        <a:lstStyle/>
        <a:p>
          <a:endParaRPr lang="en-US"/>
        </a:p>
      </dgm:t>
    </dgm:pt>
    <dgm:pt modelId="{D512EBEF-9139-4B2E-A3F0-17532DC19C31}" type="sibTrans" cxnId="{41CB419D-4344-44D1-B847-E00AD54E8A30}">
      <dgm:prSet/>
      <dgm:spPr/>
      <dgm:t>
        <a:bodyPr/>
        <a:lstStyle/>
        <a:p>
          <a:endParaRPr lang="en-US"/>
        </a:p>
      </dgm:t>
    </dgm:pt>
    <dgm:pt modelId="{F4CD9D7B-3CFB-44DD-A4DD-7CF7B9BA00CB}">
      <dgm:prSet phldrT="[Text]"/>
      <dgm:spPr/>
      <dgm:t>
        <a:bodyPr/>
        <a:lstStyle/>
        <a:p>
          <a:r>
            <a:rPr lang="en-US" dirty="0"/>
            <a:t>The 2 laws don’t align between school penalties and criminal penalties, when it comes to considering a student’s disability and doing “threat assessments” to consider whether a threat is valid or not. Little consistency in processes across TN and not enough data about impact.</a:t>
          </a:r>
        </a:p>
      </dgm:t>
    </dgm:pt>
    <dgm:pt modelId="{8D6FE64C-166F-4FCD-94A4-8815250CDCAB}" type="parTrans" cxnId="{E1EE3399-0CC0-446B-8917-D9CA3C1811FB}">
      <dgm:prSet/>
      <dgm:spPr/>
      <dgm:t>
        <a:bodyPr/>
        <a:lstStyle/>
        <a:p>
          <a:endParaRPr lang="en-US"/>
        </a:p>
      </dgm:t>
    </dgm:pt>
    <dgm:pt modelId="{5F449EA4-5FFE-4D38-88B1-729251852F79}" type="sibTrans" cxnId="{E1EE3399-0CC0-446B-8917-D9CA3C1811FB}">
      <dgm:prSet/>
      <dgm:spPr/>
      <dgm:t>
        <a:bodyPr/>
        <a:lstStyle/>
        <a:p>
          <a:endParaRPr lang="en-US"/>
        </a:p>
      </dgm:t>
    </dgm:pt>
    <dgm:pt modelId="{3438D4B8-1527-43B6-B78F-1C86F315930C}">
      <dgm:prSet phldrT="[Text]"/>
      <dgm:spPr/>
      <dgm:t>
        <a:bodyPr/>
        <a:lstStyle/>
        <a:p>
          <a:r>
            <a:rPr lang="en-US" dirty="0"/>
            <a:t>ProPublica’s story series: </a:t>
          </a:r>
          <a:r>
            <a:rPr lang="en-US" dirty="0">
              <a:hlinkClick xmlns:r="http://schemas.openxmlformats.org/officeDocument/2006/relationships" r:id="rId1"/>
            </a:rPr>
            <a:t>https://www.propublica.org/series/crackdown-on-student-threats</a:t>
          </a:r>
          <a:endParaRPr lang="en-US" dirty="0"/>
        </a:p>
      </dgm:t>
    </dgm:pt>
    <dgm:pt modelId="{4D1ABB49-D513-428B-ABB0-EA925FBFAB83}" type="parTrans" cxnId="{30818B0A-3E8D-414E-A551-5545EBD8CB41}">
      <dgm:prSet/>
      <dgm:spPr/>
      <dgm:t>
        <a:bodyPr/>
        <a:lstStyle/>
        <a:p>
          <a:endParaRPr lang="en-US"/>
        </a:p>
      </dgm:t>
    </dgm:pt>
    <dgm:pt modelId="{2F7F5141-4AF3-4554-BAE5-B37600C3CBF7}" type="sibTrans" cxnId="{30818B0A-3E8D-414E-A551-5545EBD8CB41}">
      <dgm:prSet/>
      <dgm:spPr/>
      <dgm:t>
        <a:bodyPr/>
        <a:lstStyle/>
        <a:p>
          <a:endParaRPr lang="en-US"/>
        </a:p>
      </dgm:t>
    </dgm:pt>
    <dgm:pt modelId="{224C5297-9D0C-46F1-AA9F-EDA1E4993EF8}">
      <dgm:prSet phldrT="[Text]"/>
      <dgm:spPr>
        <a:solidFill>
          <a:schemeClr val="accent1"/>
        </a:solidFill>
      </dgm:spPr>
      <dgm:t>
        <a:bodyPr/>
        <a:lstStyle/>
        <a:p>
          <a:r>
            <a:rPr lang="en-US" dirty="0"/>
            <a:t>Learn more</a:t>
          </a:r>
        </a:p>
      </dgm:t>
    </dgm:pt>
    <dgm:pt modelId="{919F43B9-A543-440C-AF82-5EE06FBEC846}" type="parTrans" cxnId="{0DB1017C-812E-4120-85F3-9BD6B56BD5A2}">
      <dgm:prSet/>
      <dgm:spPr/>
      <dgm:t>
        <a:bodyPr/>
        <a:lstStyle/>
        <a:p>
          <a:endParaRPr lang="en-US"/>
        </a:p>
      </dgm:t>
    </dgm:pt>
    <dgm:pt modelId="{209BD3C6-34CE-4B62-A814-636195E8CB91}" type="sibTrans" cxnId="{0DB1017C-812E-4120-85F3-9BD6B56BD5A2}">
      <dgm:prSet/>
      <dgm:spPr/>
      <dgm:t>
        <a:bodyPr/>
        <a:lstStyle/>
        <a:p>
          <a:endParaRPr lang="en-US"/>
        </a:p>
      </dgm:t>
    </dgm:pt>
    <dgm:pt modelId="{406C4D29-6A17-4DC7-897F-27166FA68CEA}" type="pres">
      <dgm:prSet presAssocID="{F8B632F3-61F3-42DF-BC1D-BFB367B58582}" presName="linear" presStyleCnt="0">
        <dgm:presLayoutVars>
          <dgm:animLvl val="lvl"/>
          <dgm:resizeHandles val="exact"/>
        </dgm:presLayoutVars>
      </dgm:prSet>
      <dgm:spPr/>
    </dgm:pt>
    <dgm:pt modelId="{1A382339-D4B8-4BCF-8554-8A50C73DF363}" type="pres">
      <dgm:prSet presAssocID="{3939D06A-5590-46FD-A07D-23A744970561}" presName="parentText" presStyleLbl="node1" presStyleIdx="0" presStyleCnt="2">
        <dgm:presLayoutVars>
          <dgm:chMax val="0"/>
          <dgm:bulletEnabled val="1"/>
        </dgm:presLayoutVars>
      </dgm:prSet>
      <dgm:spPr/>
    </dgm:pt>
    <dgm:pt modelId="{D6BF1C6D-476E-4D67-89A7-383F0C9163F5}" type="pres">
      <dgm:prSet presAssocID="{3939D06A-5590-46FD-A07D-23A744970561}" presName="childText" presStyleLbl="revTx" presStyleIdx="0" presStyleCnt="2">
        <dgm:presLayoutVars>
          <dgm:bulletEnabled val="1"/>
        </dgm:presLayoutVars>
      </dgm:prSet>
      <dgm:spPr/>
    </dgm:pt>
    <dgm:pt modelId="{65FF2ED8-B028-4151-8271-EEAE081CD947}" type="pres">
      <dgm:prSet presAssocID="{224C5297-9D0C-46F1-AA9F-EDA1E4993EF8}" presName="parentText" presStyleLbl="node1" presStyleIdx="1" presStyleCnt="2">
        <dgm:presLayoutVars>
          <dgm:chMax val="0"/>
          <dgm:bulletEnabled val="1"/>
        </dgm:presLayoutVars>
      </dgm:prSet>
      <dgm:spPr/>
    </dgm:pt>
    <dgm:pt modelId="{46B13E60-AC74-4D33-AE42-A05A30F68CA5}" type="pres">
      <dgm:prSet presAssocID="{224C5297-9D0C-46F1-AA9F-EDA1E4993EF8}" presName="childText" presStyleLbl="revTx" presStyleIdx="1" presStyleCnt="2">
        <dgm:presLayoutVars>
          <dgm:bulletEnabled val="1"/>
        </dgm:presLayoutVars>
      </dgm:prSet>
      <dgm:spPr/>
    </dgm:pt>
  </dgm:ptLst>
  <dgm:cxnLst>
    <dgm:cxn modelId="{B8708607-D24B-4F4A-903E-9C8F0B8D6742}" type="presOf" srcId="{F8B632F3-61F3-42DF-BC1D-BFB367B58582}" destId="{406C4D29-6A17-4DC7-897F-27166FA68CEA}" srcOrd="0" destOrd="0" presId="urn:microsoft.com/office/officeart/2005/8/layout/vList2"/>
    <dgm:cxn modelId="{30818B0A-3E8D-414E-A551-5545EBD8CB41}" srcId="{224C5297-9D0C-46F1-AA9F-EDA1E4993EF8}" destId="{3438D4B8-1527-43B6-B78F-1C86F315930C}" srcOrd="0" destOrd="0" parTransId="{4D1ABB49-D513-428B-ABB0-EA925FBFAB83}" sibTransId="{2F7F5141-4AF3-4554-BAE5-B37600C3CBF7}"/>
    <dgm:cxn modelId="{BD3DA512-AE80-46B1-96A6-1EF3D8BA0E54}" type="presOf" srcId="{F4CD9D7B-3CFB-44DD-A4DD-7CF7B9BA00CB}" destId="{D6BF1C6D-476E-4D67-89A7-383F0C9163F5}" srcOrd="0" destOrd="1" presId="urn:microsoft.com/office/officeart/2005/8/layout/vList2"/>
    <dgm:cxn modelId="{41BCE832-8AA5-4AD4-8A7C-F5B373044997}" type="presOf" srcId="{3939D06A-5590-46FD-A07D-23A744970561}" destId="{1A382339-D4B8-4BCF-8554-8A50C73DF363}" srcOrd="0" destOrd="0" presId="urn:microsoft.com/office/officeart/2005/8/layout/vList2"/>
    <dgm:cxn modelId="{0DB1017C-812E-4120-85F3-9BD6B56BD5A2}" srcId="{F8B632F3-61F3-42DF-BC1D-BFB367B58582}" destId="{224C5297-9D0C-46F1-AA9F-EDA1E4993EF8}" srcOrd="1" destOrd="0" parTransId="{919F43B9-A543-440C-AF82-5EE06FBEC846}" sibTransId="{209BD3C6-34CE-4B62-A814-636195E8CB91}"/>
    <dgm:cxn modelId="{16D07B80-57A4-4251-99C0-DAC36FB6761A}" srcId="{F8B632F3-61F3-42DF-BC1D-BFB367B58582}" destId="{3939D06A-5590-46FD-A07D-23A744970561}" srcOrd="0" destOrd="0" parTransId="{B3F85981-E1B1-4E85-9CD2-4C9FF224C9DB}" sibTransId="{2F13FCDB-F93B-4529-8272-0CE7D0515CEC}"/>
    <dgm:cxn modelId="{E1EE3399-0CC0-446B-8917-D9CA3C1811FB}" srcId="{3939D06A-5590-46FD-A07D-23A744970561}" destId="{F4CD9D7B-3CFB-44DD-A4DD-7CF7B9BA00CB}" srcOrd="1" destOrd="0" parTransId="{8D6FE64C-166F-4FCD-94A4-8815250CDCAB}" sibTransId="{5F449EA4-5FFE-4D38-88B1-729251852F79}"/>
    <dgm:cxn modelId="{41CB419D-4344-44D1-B847-E00AD54E8A30}" srcId="{3939D06A-5590-46FD-A07D-23A744970561}" destId="{95C4A7D4-5DA1-4AC3-B209-AC9E46EA0C40}" srcOrd="0" destOrd="0" parTransId="{D307B728-6A98-4062-A743-0C86819C2D83}" sibTransId="{D512EBEF-9139-4B2E-A3F0-17532DC19C31}"/>
    <dgm:cxn modelId="{D59C72C5-2A03-4E45-8C29-F9761E1EB580}" type="presOf" srcId="{95C4A7D4-5DA1-4AC3-B209-AC9E46EA0C40}" destId="{D6BF1C6D-476E-4D67-89A7-383F0C9163F5}" srcOrd="0" destOrd="0" presId="urn:microsoft.com/office/officeart/2005/8/layout/vList2"/>
    <dgm:cxn modelId="{2FA145E0-66FB-4943-A6A0-3EF5B367E039}" type="presOf" srcId="{3438D4B8-1527-43B6-B78F-1C86F315930C}" destId="{46B13E60-AC74-4D33-AE42-A05A30F68CA5}" srcOrd="0" destOrd="0" presId="urn:microsoft.com/office/officeart/2005/8/layout/vList2"/>
    <dgm:cxn modelId="{F12E21F8-B059-48CF-B09B-3F75F96BB89E}" type="presOf" srcId="{224C5297-9D0C-46F1-AA9F-EDA1E4993EF8}" destId="{65FF2ED8-B028-4151-8271-EEAE081CD947}" srcOrd="0" destOrd="0" presId="urn:microsoft.com/office/officeart/2005/8/layout/vList2"/>
    <dgm:cxn modelId="{292910B5-C2AB-416A-BC65-B4163E42FBFC}" type="presParOf" srcId="{406C4D29-6A17-4DC7-897F-27166FA68CEA}" destId="{1A382339-D4B8-4BCF-8554-8A50C73DF363}" srcOrd="0" destOrd="0" presId="urn:microsoft.com/office/officeart/2005/8/layout/vList2"/>
    <dgm:cxn modelId="{816470CC-CC9B-4389-AFA3-B1778440FD24}" type="presParOf" srcId="{406C4D29-6A17-4DC7-897F-27166FA68CEA}" destId="{D6BF1C6D-476E-4D67-89A7-383F0C9163F5}" srcOrd="1" destOrd="0" presId="urn:microsoft.com/office/officeart/2005/8/layout/vList2"/>
    <dgm:cxn modelId="{B1FDFC82-B8AD-4719-AF6C-03D5F9D453EB}" type="presParOf" srcId="{406C4D29-6A17-4DC7-897F-27166FA68CEA}" destId="{65FF2ED8-B028-4151-8271-EEAE081CD947}" srcOrd="2" destOrd="0" presId="urn:microsoft.com/office/officeart/2005/8/layout/vList2"/>
    <dgm:cxn modelId="{039200C0-B209-4698-8425-8B4EC76046B8}" type="presParOf" srcId="{406C4D29-6A17-4DC7-897F-27166FA68CEA}" destId="{46B13E60-AC74-4D33-AE42-A05A30F68CA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DBF15B-340E-4EFC-880D-D36986D7482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1B9406E-37D4-41B4-8A86-75D4FAEF1D76}" type="pres">
      <dgm:prSet presAssocID="{0ADBF15B-340E-4EFC-880D-D36986D74829}" presName="linear" presStyleCnt="0">
        <dgm:presLayoutVars>
          <dgm:animLvl val="lvl"/>
          <dgm:resizeHandles val="exact"/>
        </dgm:presLayoutVars>
      </dgm:prSet>
      <dgm:spPr/>
    </dgm:pt>
  </dgm:ptLst>
  <dgm:cxnLst>
    <dgm:cxn modelId="{1C62A9A5-AF7A-47C6-BEAA-08EE7BEDC950}" type="presOf" srcId="{0ADBF15B-340E-4EFC-880D-D36986D74829}" destId="{91B9406E-37D4-41B4-8A86-75D4FAEF1D7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B632F3-61F3-42DF-BC1D-BFB367B585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E176F0D-14E1-4F55-A224-32ED4DE4FBD8}">
      <dgm:prSet phldrT="[Text]"/>
      <dgm:spPr/>
      <dgm:t>
        <a:bodyPr/>
        <a:lstStyle/>
        <a:p>
          <a:r>
            <a:rPr lang="en-US" dirty="0"/>
            <a:t>Basics</a:t>
          </a:r>
        </a:p>
      </dgm:t>
    </dgm:pt>
    <dgm:pt modelId="{D0F44930-B81C-48D5-A2F2-EB81C965C25E}" type="parTrans" cxnId="{F699FE46-5D11-40EA-A1EE-828E1D5F30C8}">
      <dgm:prSet/>
      <dgm:spPr/>
      <dgm:t>
        <a:bodyPr/>
        <a:lstStyle/>
        <a:p>
          <a:endParaRPr lang="en-US"/>
        </a:p>
      </dgm:t>
    </dgm:pt>
    <dgm:pt modelId="{EF817B94-B1C6-4BD4-8FD0-A4A3F1AAF55B}" type="sibTrans" cxnId="{F699FE46-5D11-40EA-A1EE-828E1D5F30C8}">
      <dgm:prSet/>
      <dgm:spPr/>
      <dgm:t>
        <a:bodyPr/>
        <a:lstStyle/>
        <a:p>
          <a:endParaRPr lang="en-US"/>
        </a:p>
      </dgm:t>
    </dgm:pt>
    <dgm:pt modelId="{103C97B3-B152-47A3-84A5-B2A8C40CBB0A}">
      <dgm:prSet phldrT="[Text]"/>
      <dgm:spPr/>
      <dgm:t>
        <a:bodyPr/>
        <a:lstStyle/>
        <a:p>
          <a:r>
            <a:rPr lang="en-US" dirty="0"/>
            <a:t>Medicaid (</a:t>
          </a:r>
          <a:r>
            <a:rPr lang="en-US" dirty="0" err="1"/>
            <a:t>TennCare</a:t>
          </a:r>
          <a:r>
            <a:rPr lang="en-US" dirty="0"/>
            <a:t> in TN) provides health insurance and home- and community-based services to millions of people with disabilities.</a:t>
          </a:r>
        </a:p>
      </dgm:t>
    </dgm:pt>
    <dgm:pt modelId="{B67170A8-DFF3-44D5-B73E-3770BD7777C6}" type="parTrans" cxnId="{6C8BF5CD-B5B2-4CA8-9EA5-9A9D0C7A965E}">
      <dgm:prSet/>
      <dgm:spPr/>
      <dgm:t>
        <a:bodyPr/>
        <a:lstStyle/>
        <a:p>
          <a:endParaRPr lang="en-US"/>
        </a:p>
      </dgm:t>
    </dgm:pt>
    <dgm:pt modelId="{FEC1CE2E-37EF-4C54-BE36-524046A2279F}" type="sibTrans" cxnId="{6C8BF5CD-B5B2-4CA8-9EA5-9A9D0C7A965E}">
      <dgm:prSet/>
      <dgm:spPr/>
      <dgm:t>
        <a:bodyPr/>
        <a:lstStyle/>
        <a:p>
          <a:endParaRPr lang="en-US"/>
        </a:p>
      </dgm:t>
    </dgm:pt>
    <dgm:pt modelId="{7164E1C1-7510-45FA-AA73-9C6C5EA254C2}">
      <dgm:prSet phldrT="[Text]"/>
      <dgm:spPr/>
      <dgm:t>
        <a:bodyPr/>
        <a:lstStyle/>
        <a:p>
          <a:r>
            <a:rPr lang="en-US" dirty="0"/>
            <a:t>Some Congress members want to change how Medicaid and SNAP funding works to reduce the amount the federal government gives to states for these programs. It may mean fewer people qualify and people get less money/services from the programs. They have proposed a lot of different ideas for how to cut funding.</a:t>
          </a:r>
        </a:p>
      </dgm:t>
    </dgm:pt>
    <dgm:pt modelId="{E39964A2-6B92-49A9-B9C8-8A2E082586CE}" type="parTrans" cxnId="{28FBB859-4D54-4712-B49D-FDFCE5A59A08}">
      <dgm:prSet/>
      <dgm:spPr/>
      <dgm:t>
        <a:bodyPr/>
        <a:lstStyle/>
        <a:p>
          <a:endParaRPr lang="en-US"/>
        </a:p>
      </dgm:t>
    </dgm:pt>
    <dgm:pt modelId="{00F6FCFA-B04D-45F6-A9C9-217A5B1BE55C}" type="sibTrans" cxnId="{28FBB859-4D54-4712-B49D-FDFCE5A59A08}">
      <dgm:prSet/>
      <dgm:spPr/>
      <dgm:t>
        <a:bodyPr/>
        <a:lstStyle/>
        <a:p>
          <a:endParaRPr lang="en-US"/>
        </a:p>
      </dgm:t>
    </dgm:pt>
    <dgm:pt modelId="{35128AD3-E59B-4AFE-BE1D-42E855B2AD95}">
      <dgm:prSet phldrT="[Text]"/>
      <dgm:spPr/>
      <dgm:t>
        <a:bodyPr/>
        <a:lstStyle/>
        <a:p>
          <a:r>
            <a:rPr lang="en-US" dirty="0"/>
            <a:t>SNAP (food stamps) helps millions of people with disabilities pay for food.</a:t>
          </a:r>
        </a:p>
      </dgm:t>
    </dgm:pt>
    <dgm:pt modelId="{A81D31C3-18B4-4B71-AF91-2FEAD9B6C369}" type="parTrans" cxnId="{F1A9BD8F-F2D6-4B1D-8218-0A1D11ACFF66}">
      <dgm:prSet/>
      <dgm:spPr/>
      <dgm:t>
        <a:bodyPr/>
        <a:lstStyle/>
        <a:p>
          <a:endParaRPr lang="en-US"/>
        </a:p>
      </dgm:t>
    </dgm:pt>
    <dgm:pt modelId="{9147E949-CA33-4116-A647-F9E2F8C690A6}" type="sibTrans" cxnId="{F1A9BD8F-F2D6-4B1D-8218-0A1D11ACFF66}">
      <dgm:prSet/>
      <dgm:spPr/>
      <dgm:t>
        <a:bodyPr/>
        <a:lstStyle/>
        <a:p>
          <a:endParaRPr lang="en-US"/>
        </a:p>
      </dgm:t>
    </dgm:pt>
    <dgm:pt modelId="{AB73C4DC-AAB7-4B97-A9AC-5EC631DCC78F}">
      <dgm:prSet phldrT="[Text]"/>
      <dgm:spPr/>
      <dgm:t>
        <a:bodyPr/>
        <a:lstStyle/>
        <a:p>
          <a:r>
            <a:rPr lang="en-US" dirty="0"/>
            <a:t>Status: Congressional Republicans meeting with Trump now to develop the budget bill that may or may not include these cuts. Nothing officially introduced in Congress. House Speaker wants to vote on budget by Feb. 10; the process will likely last into March/April in the Senate.</a:t>
          </a:r>
        </a:p>
      </dgm:t>
    </dgm:pt>
    <dgm:pt modelId="{1DD3E546-C0DC-47A8-A0F7-E60E5AECF621}" type="parTrans" cxnId="{07F9AFB9-10F6-4965-92F0-F6647F4E248F}">
      <dgm:prSet/>
      <dgm:spPr/>
      <dgm:t>
        <a:bodyPr/>
        <a:lstStyle/>
        <a:p>
          <a:endParaRPr lang="en-US"/>
        </a:p>
      </dgm:t>
    </dgm:pt>
    <dgm:pt modelId="{51DC27E5-D192-4153-A695-9CC5178D4842}" type="sibTrans" cxnId="{07F9AFB9-10F6-4965-92F0-F6647F4E248F}">
      <dgm:prSet/>
      <dgm:spPr/>
      <dgm:t>
        <a:bodyPr/>
        <a:lstStyle/>
        <a:p>
          <a:endParaRPr lang="en-US"/>
        </a:p>
      </dgm:t>
    </dgm:pt>
    <dgm:pt modelId="{85020DCD-DECD-4096-8932-5AE8875F6CCC}" type="pres">
      <dgm:prSet presAssocID="{F8B632F3-61F3-42DF-BC1D-BFB367B58582}" presName="linear" presStyleCnt="0">
        <dgm:presLayoutVars>
          <dgm:animLvl val="lvl"/>
          <dgm:resizeHandles val="exact"/>
        </dgm:presLayoutVars>
      </dgm:prSet>
      <dgm:spPr/>
    </dgm:pt>
    <dgm:pt modelId="{9E486413-6E5E-4B3E-BE2D-9C588D942D08}" type="pres">
      <dgm:prSet presAssocID="{BE176F0D-14E1-4F55-A224-32ED4DE4FBD8}" presName="parentText" presStyleLbl="node1" presStyleIdx="0" presStyleCnt="1" custScaleY="88464">
        <dgm:presLayoutVars>
          <dgm:chMax val="0"/>
          <dgm:bulletEnabled val="1"/>
        </dgm:presLayoutVars>
      </dgm:prSet>
      <dgm:spPr/>
    </dgm:pt>
    <dgm:pt modelId="{92AA4248-7687-4DB0-9BB7-ABDC0F77D3E3}" type="pres">
      <dgm:prSet presAssocID="{BE176F0D-14E1-4F55-A224-32ED4DE4FBD8}" presName="childText" presStyleLbl="revTx" presStyleIdx="0" presStyleCnt="1" custScaleY="55920">
        <dgm:presLayoutVars>
          <dgm:bulletEnabled val="1"/>
        </dgm:presLayoutVars>
      </dgm:prSet>
      <dgm:spPr/>
    </dgm:pt>
  </dgm:ptLst>
  <dgm:cxnLst>
    <dgm:cxn modelId="{9479BD40-6FAD-4092-AD76-BDDDBDEA6EA6}" type="presOf" srcId="{F8B632F3-61F3-42DF-BC1D-BFB367B58582}" destId="{85020DCD-DECD-4096-8932-5AE8875F6CCC}" srcOrd="0" destOrd="0" presId="urn:microsoft.com/office/officeart/2005/8/layout/vList2"/>
    <dgm:cxn modelId="{6F538A43-8CB2-4697-8975-8AF5CD5CFF0A}" type="presOf" srcId="{7164E1C1-7510-45FA-AA73-9C6C5EA254C2}" destId="{92AA4248-7687-4DB0-9BB7-ABDC0F77D3E3}" srcOrd="0" destOrd="2" presId="urn:microsoft.com/office/officeart/2005/8/layout/vList2"/>
    <dgm:cxn modelId="{F699FE46-5D11-40EA-A1EE-828E1D5F30C8}" srcId="{F8B632F3-61F3-42DF-BC1D-BFB367B58582}" destId="{BE176F0D-14E1-4F55-A224-32ED4DE4FBD8}" srcOrd="0" destOrd="0" parTransId="{D0F44930-B81C-48D5-A2F2-EB81C965C25E}" sibTransId="{EF817B94-B1C6-4BD4-8FD0-A4A3F1AAF55B}"/>
    <dgm:cxn modelId="{28FBB859-4D54-4712-B49D-FDFCE5A59A08}" srcId="{BE176F0D-14E1-4F55-A224-32ED4DE4FBD8}" destId="{7164E1C1-7510-45FA-AA73-9C6C5EA254C2}" srcOrd="2" destOrd="0" parTransId="{E39964A2-6B92-49A9-B9C8-8A2E082586CE}" sibTransId="{00F6FCFA-B04D-45F6-A9C9-217A5B1BE55C}"/>
    <dgm:cxn modelId="{083BBC81-AF58-496B-A728-A75A7CFCBCCF}" type="presOf" srcId="{BE176F0D-14E1-4F55-A224-32ED4DE4FBD8}" destId="{9E486413-6E5E-4B3E-BE2D-9C588D942D08}" srcOrd="0" destOrd="0" presId="urn:microsoft.com/office/officeart/2005/8/layout/vList2"/>
    <dgm:cxn modelId="{F1A9BD8F-F2D6-4B1D-8218-0A1D11ACFF66}" srcId="{BE176F0D-14E1-4F55-A224-32ED4DE4FBD8}" destId="{35128AD3-E59B-4AFE-BE1D-42E855B2AD95}" srcOrd="1" destOrd="0" parTransId="{A81D31C3-18B4-4B71-AF91-2FEAD9B6C369}" sibTransId="{9147E949-CA33-4116-A647-F9E2F8C690A6}"/>
    <dgm:cxn modelId="{9CC3DF94-508C-462B-AEA4-D07EDC4D3519}" type="presOf" srcId="{35128AD3-E59B-4AFE-BE1D-42E855B2AD95}" destId="{92AA4248-7687-4DB0-9BB7-ABDC0F77D3E3}" srcOrd="0" destOrd="1" presId="urn:microsoft.com/office/officeart/2005/8/layout/vList2"/>
    <dgm:cxn modelId="{07F9AFB9-10F6-4965-92F0-F6647F4E248F}" srcId="{BE176F0D-14E1-4F55-A224-32ED4DE4FBD8}" destId="{AB73C4DC-AAB7-4B97-A9AC-5EC631DCC78F}" srcOrd="3" destOrd="0" parTransId="{1DD3E546-C0DC-47A8-A0F7-E60E5AECF621}" sibTransId="{51DC27E5-D192-4153-A695-9CC5178D4842}"/>
    <dgm:cxn modelId="{1980B8C9-B1F3-4134-875B-A4AA26A29902}" type="presOf" srcId="{103C97B3-B152-47A3-84A5-B2A8C40CBB0A}" destId="{92AA4248-7687-4DB0-9BB7-ABDC0F77D3E3}" srcOrd="0" destOrd="0" presId="urn:microsoft.com/office/officeart/2005/8/layout/vList2"/>
    <dgm:cxn modelId="{6C8BF5CD-B5B2-4CA8-9EA5-9A9D0C7A965E}" srcId="{BE176F0D-14E1-4F55-A224-32ED4DE4FBD8}" destId="{103C97B3-B152-47A3-84A5-B2A8C40CBB0A}" srcOrd="0" destOrd="0" parTransId="{B67170A8-DFF3-44D5-B73E-3770BD7777C6}" sibTransId="{FEC1CE2E-37EF-4C54-BE36-524046A2279F}"/>
    <dgm:cxn modelId="{C497A8FB-73EB-4DDB-B42B-42289DBFC585}" type="presOf" srcId="{AB73C4DC-AAB7-4B97-A9AC-5EC631DCC78F}" destId="{92AA4248-7687-4DB0-9BB7-ABDC0F77D3E3}" srcOrd="0" destOrd="3" presId="urn:microsoft.com/office/officeart/2005/8/layout/vList2"/>
    <dgm:cxn modelId="{1A905573-D387-4335-B9CD-E65CBA1A4BD9}" type="presParOf" srcId="{85020DCD-DECD-4096-8932-5AE8875F6CCC}" destId="{9E486413-6E5E-4B3E-BE2D-9C588D942D08}" srcOrd="0" destOrd="0" presId="urn:microsoft.com/office/officeart/2005/8/layout/vList2"/>
    <dgm:cxn modelId="{6E52B7F7-AD7D-4F76-B24C-9021A8B1037F}" type="presParOf" srcId="{85020DCD-DECD-4096-8932-5AE8875F6CCC}" destId="{92AA4248-7687-4DB0-9BB7-ABDC0F77D3E3}"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DBF15B-340E-4EFC-880D-D36986D7482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1B9406E-37D4-41B4-8A86-75D4FAEF1D76}" type="pres">
      <dgm:prSet presAssocID="{0ADBF15B-340E-4EFC-880D-D36986D74829}" presName="linear" presStyleCnt="0">
        <dgm:presLayoutVars>
          <dgm:animLvl val="lvl"/>
          <dgm:resizeHandles val="exact"/>
        </dgm:presLayoutVars>
      </dgm:prSet>
      <dgm:spPr/>
    </dgm:pt>
  </dgm:ptLst>
  <dgm:cxnLst>
    <dgm:cxn modelId="{1C62A9A5-AF7A-47C6-BEAA-08EE7BEDC950}" type="presOf" srcId="{0ADBF15B-340E-4EFC-880D-D36986D74829}" destId="{91B9406E-37D4-41B4-8A86-75D4FAEF1D7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B632F3-61F3-42DF-BC1D-BFB367B5858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CA4430F-84B6-45A9-80ED-361763A1746A}">
      <dgm:prSet phldrT="[Text]"/>
      <dgm:spPr/>
      <dgm:t>
        <a:bodyPr/>
        <a:lstStyle/>
        <a:p>
          <a:endParaRPr lang="en-US" dirty="0"/>
        </a:p>
      </dgm:t>
    </dgm:pt>
    <dgm:pt modelId="{B9803D9E-43A0-4B2F-9DB5-E9E44D348B32}" type="parTrans" cxnId="{C8EADA9A-7A3A-4684-AC64-12715C45E696}">
      <dgm:prSet/>
      <dgm:spPr/>
      <dgm:t>
        <a:bodyPr/>
        <a:lstStyle/>
        <a:p>
          <a:endParaRPr lang="en-US"/>
        </a:p>
      </dgm:t>
    </dgm:pt>
    <dgm:pt modelId="{19500D2D-AD8C-4C3B-818F-893B2EF1D9A1}" type="sibTrans" cxnId="{C8EADA9A-7A3A-4684-AC64-12715C45E696}">
      <dgm:prSet/>
      <dgm:spPr/>
      <dgm:t>
        <a:bodyPr/>
        <a:lstStyle/>
        <a:p>
          <a:endParaRPr lang="en-US"/>
        </a:p>
      </dgm:t>
    </dgm:pt>
    <dgm:pt modelId="{7164E1C1-7510-45FA-AA73-9C6C5EA254C2}">
      <dgm:prSet phldrT="[Text]"/>
      <dgm:spPr>
        <a:solidFill>
          <a:schemeClr val="accent4"/>
        </a:solidFill>
      </dgm:spPr>
      <dgm:t>
        <a:bodyPr/>
        <a:lstStyle/>
        <a:p>
          <a:r>
            <a:rPr lang="en-US" dirty="0"/>
            <a:t>Why people support it</a:t>
          </a:r>
        </a:p>
      </dgm:t>
    </dgm:pt>
    <dgm:pt modelId="{E39964A2-6B92-49A9-B9C8-8A2E082586CE}" type="parTrans" cxnId="{28FBB859-4D54-4712-B49D-FDFCE5A59A08}">
      <dgm:prSet/>
      <dgm:spPr/>
      <dgm:t>
        <a:bodyPr/>
        <a:lstStyle/>
        <a:p>
          <a:endParaRPr lang="en-US"/>
        </a:p>
      </dgm:t>
    </dgm:pt>
    <dgm:pt modelId="{00F6FCFA-B04D-45F6-A9C9-217A5B1BE55C}" type="sibTrans" cxnId="{28FBB859-4D54-4712-B49D-FDFCE5A59A08}">
      <dgm:prSet/>
      <dgm:spPr/>
      <dgm:t>
        <a:bodyPr/>
        <a:lstStyle/>
        <a:p>
          <a:endParaRPr lang="en-US"/>
        </a:p>
      </dgm:t>
    </dgm:pt>
    <dgm:pt modelId="{28B46BDC-56A4-4911-B9CF-5B14E2475A72}">
      <dgm:prSet phldrT="[Text]"/>
      <dgm:spPr/>
      <dgm:t>
        <a:bodyPr/>
        <a:lstStyle/>
        <a:p>
          <a:r>
            <a:rPr lang="en-US" dirty="0"/>
            <a:t>Some people &amp; policymakers think the federal government spends way too much on Medicaid and SNAP, too many people get help from the programs, and there are too many federal rules states must follow.</a:t>
          </a:r>
        </a:p>
      </dgm:t>
    </dgm:pt>
    <dgm:pt modelId="{2700F66B-7223-4DB7-AD42-21ED26A2E00A}" type="sibTrans" cxnId="{D70126C9-0D81-4D39-8937-8BC221F5E2B1}">
      <dgm:prSet/>
      <dgm:spPr/>
      <dgm:t>
        <a:bodyPr/>
        <a:lstStyle/>
        <a:p>
          <a:endParaRPr lang="en-US"/>
        </a:p>
      </dgm:t>
    </dgm:pt>
    <dgm:pt modelId="{68ED8211-B232-4B7D-B3F4-A5CD8A54F0A6}" type="parTrans" cxnId="{D70126C9-0D81-4D39-8937-8BC221F5E2B1}">
      <dgm:prSet/>
      <dgm:spPr/>
      <dgm:t>
        <a:bodyPr/>
        <a:lstStyle/>
        <a:p>
          <a:endParaRPr lang="en-US"/>
        </a:p>
      </dgm:t>
    </dgm:pt>
    <dgm:pt modelId="{5A807467-5126-4C9D-8281-56EB73E5E3E2}">
      <dgm:prSet phldrT="[Text]"/>
      <dgm:spPr/>
      <dgm:t>
        <a:bodyPr/>
        <a:lstStyle/>
        <a:p>
          <a:r>
            <a:rPr lang="en-US" dirty="0"/>
            <a:t>HCBS are optional for states to provide. This means that if states face budget cuts, these services may get cut.</a:t>
          </a:r>
        </a:p>
      </dgm:t>
    </dgm:pt>
    <dgm:pt modelId="{A43A9B26-D95F-4461-8E60-1007B23FAF4A}" type="sibTrans" cxnId="{151A0BB9-C3AE-4E61-B6EA-DD5898A72B96}">
      <dgm:prSet/>
      <dgm:spPr/>
      <dgm:t>
        <a:bodyPr/>
        <a:lstStyle/>
        <a:p>
          <a:endParaRPr lang="en-US"/>
        </a:p>
      </dgm:t>
    </dgm:pt>
    <dgm:pt modelId="{01D99989-6AA0-434D-9A13-3FC96C12B9BC}" type="parTrans" cxnId="{151A0BB9-C3AE-4E61-B6EA-DD5898A72B96}">
      <dgm:prSet/>
      <dgm:spPr/>
      <dgm:t>
        <a:bodyPr/>
        <a:lstStyle/>
        <a:p>
          <a:endParaRPr lang="en-US"/>
        </a:p>
      </dgm:t>
    </dgm:pt>
    <dgm:pt modelId="{3939D06A-5590-46FD-A07D-23A744970561}">
      <dgm:prSet phldrT="[Text]"/>
      <dgm:spPr/>
      <dgm:t>
        <a:bodyPr/>
        <a:lstStyle/>
        <a:p>
          <a:r>
            <a:rPr lang="en-US" dirty="0"/>
            <a:t>Why people are worried</a:t>
          </a:r>
        </a:p>
      </dgm:t>
    </dgm:pt>
    <dgm:pt modelId="{2F13FCDB-F93B-4529-8272-0CE7D0515CEC}" type="sibTrans" cxnId="{16D07B80-57A4-4251-99C0-DAC36FB6761A}">
      <dgm:prSet/>
      <dgm:spPr/>
      <dgm:t>
        <a:bodyPr/>
        <a:lstStyle/>
        <a:p>
          <a:endParaRPr lang="en-US"/>
        </a:p>
      </dgm:t>
    </dgm:pt>
    <dgm:pt modelId="{B3F85981-E1B1-4E85-9CD2-4C9FF224C9DB}" type="parTrans" cxnId="{16D07B80-57A4-4251-99C0-DAC36FB6761A}">
      <dgm:prSet/>
      <dgm:spPr/>
      <dgm:t>
        <a:bodyPr/>
        <a:lstStyle/>
        <a:p>
          <a:endParaRPr lang="en-US"/>
        </a:p>
      </dgm:t>
    </dgm:pt>
    <dgm:pt modelId="{89B16ACB-9645-4839-B2B5-5152B1A38E5B}">
      <dgm:prSet phldrT="[Text]"/>
      <dgm:spPr/>
      <dgm:t>
        <a:bodyPr/>
        <a:lstStyle/>
        <a:p>
          <a:r>
            <a:rPr lang="en-US" dirty="0"/>
            <a:t>Millions of people with disabilities rely on both these programs.</a:t>
          </a:r>
        </a:p>
      </dgm:t>
    </dgm:pt>
    <dgm:pt modelId="{3119CC82-5D9D-4FC9-9946-D73C199B01E5}" type="parTrans" cxnId="{AA1A83D8-49C2-472F-8DC8-582CEB228F97}">
      <dgm:prSet/>
      <dgm:spPr/>
      <dgm:t>
        <a:bodyPr/>
        <a:lstStyle/>
        <a:p>
          <a:endParaRPr lang="en-US"/>
        </a:p>
      </dgm:t>
    </dgm:pt>
    <dgm:pt modelId="{19A38FCD-6692-4104-AC9E-913C89D681AA}" type="sibTrans" cxnId="{AA1A83D8-49C2-472F-8DC8-582CEB228F97}">
      <dgm:prSet/>
      <dgm:spPr/>
      <dgm:t>
        <a:bodyPr/>
        <a:lstStyle/>
        <a:p>
          <a:endParaRPr lang="en-US"/>
        </a:p>
      </dgm:t>
    </dgm:pt>
    <dgm:pt modelId="{EDD01E32-F9FF-47C4-93DF-6727EA6B9948}">
      <dgm:prSet phldrT="[Text]"/>
      <dgm:spPr/>
      <dgm:t>
        <a:bodyPr/>
        <a:lstStyle/>
        <a:p>
          <a:r>
            <a:rPr lang="en-US" dirty="0"/>
            <a:t>People with disabilities can only get HCBS through Medicaid. These services </a:t>
          </a:r>
          <a:r>
            <a:rPr lang="en-US" i="1" dirty="0"/>
            <a:t>don’t exist </a:t>
          </a:r>
          <a:r>
            <a:rPr lang="en-US" i="0" dirty="0"/>
            <a:t>under other types of health insurance.</a:t>
          </a:r>
          <a:endParaRPr lang="en-US" dirty="0"/>
        </a:p>
      </dgm:t>
    </dgm:pt>
    <dgm:pt modelId="{3C3264F6-26BF-4EEC-8D94-6B23A4FA20E4}" type="parTrans" cxnId="{34D6C02C-A70E-4C03-809A-A342F289E514}">
      <dgm:prSet/>
      <dgm:spPr/>
      <dgm:t>
        <a:bodyPr/>
        <a:lstStyle/>
        <a:p>
          <a:endParaRPr lang="en-US"/>
        </a:p>
      </dgm:t>
    </dgm:pt>
    <dgm:pt modelId="{D44FB917-F115-46A8-9E20-226DD0683567}" type="sibTrans" cxnId="{34D6C02C-A70E-4C03-809A-A342F289E514}">
      <dgm:prSet/>
      <dgm:spPr/>
      <dgm:t>
        <a:bodyPr/>
        <a:lstStyle/>
        <a:p>
          <a:endParaRPr lang="en-US"/>
        </a:p>
      </dgm:t>
    </dgm:pt>
    <dgm:pt modelId="{85020DCD-DECD-4096-8932-5AE8875F6CCC}" type="pres">
      <dgm:prSet presAssocID="{F8B632F3-61F3-42DF-BC1D-BFB367B58582}" presName="linear" presStyleCnt="0">
        <dgm:presLayoutVars>
          <dgm:animLvl val="lvl"/>
          <dgm:resizeHandles val="exact"/>
        </dgm:presLayoutVars>
      </dgm:prSet>
      <dgm:spPr/>
    </dgm:pt>
    <dgm:pt modelId="{EE7546FE-50F6-44C4-8362-B5DB4E8C4AD6}" type="pres">
      <dgm:prSet presAssocID="{7164E1C1-7510-45FA-AA73-9C6C5EA254C2}" presName="parentText" presStyleLbl="node1" presStyleIdx="0" presStyleCnt="2">
        <dgm:presLayoutVars>
          <dgm:chMax val="0"/>
          <dgm:bulletEnabled val="1"/>
        </dgm:presLayoutVars>
      </dgm:prSet>
      <dgm:spPr/>
    </dgm:pt>
    <dgm:pt modelId="{902156F7-4B51-4743-9DE8-8E6ACF0C4E90}" type="pres">
      <dgm:prSet presAssocID="{7164E1C1-7510-45FA-AA73-9C6C5EA254C2}" presName="childText" presStyleLbl="revTx" presStyleIdx="0" presStyleCnt="2">
        <dgm:presLayoutVars>
          <dgm:bulletEnabled val="1"/>
        </dgm:presLayoutVars>
      </dgm:prSet>
      <dgm:spPr/>
    </dgm:pt>
    <dgm:pt modelId="{BE33C471-2A9A-4BA3-BD07-A3C884635A27}" type="pres">
      <dgm:prSet presAssocID="{3939D06A-5590-46FD-A07D-23A744970561}" presName="parentText" presStyleLbl="node1" presStyleIdx="1" presStyleCnt="2">
        <dgm:presLayoutVars>
          <dgm:chMax val="0"/>
          <dgm:bulletEnabled val="1"/>
        </dgm:presLayoutVars>
      </dgm:prSet>
      <dgm:spPr/>
    </dgm:pt>
    <dgm:pt modelId="{D98E8DE2-2B9F-4C3F-99CE-7EEC37C162CB}" type="pres">
      <dgm:prSet presAssocID="{3939D06A-5590-46FD-A07D-23A744970561}" presName="childText" presStyleLbl="revTx" presStyleIdx="1" presStyleCnt="2">
        <dgm:presLayoutVars>
          <dgm:bulletEnabled val="1"/>
        </dgm:presLayoutVars>
      </dgm:prSet>
      <dgm:spPr/>
    </dgm:pt>
  </dgm:ptLst>
  <dgm:cxnLst>
    <dgm:cxn modelId="{D8F3D029-576E-41C8-82E4-858D806E9639}" type="presOf" srcId="{3939D06A-5590-46FD-A07D-23A744970561}" destId="{BE33C471-2A9A-4BA3-BD07-A3C884635A27}" srcOrd="0" destOrd="0" presId="urn:microsoft.com/office/officeart/2005/8/layout/vList2"/>
    <dgm:cxn modelId="{34D6C02C-A70E-4C03-809A-A342F289E514}" srcId="{3939D06A-5590-46FD-A07D-23A744970561}" destId="{EDD01E32-F9FF-47C4-93DF-6727EA6B9948}" srcOrd="2" destOrd="0" parTransId="{3C3264F6-26BF-4EEC-8D94-6B23A4FA20E4}" sibTransId="{D44FB917-F115-46A8-9E20-226DD0683567}"/>
    <dgm:cxn modelId="{B0285033-1CBC-4B45-8CE2-EE8D9F4F1898}" type="presOf" srcId="{89B16ACB-9645-4839-B2B5-5152B1A38E5B}" destId="{D98E8DE2-2B9F-4C3F-99CE-7EEC37C162CB}" srcOrd="0" destOrd="0" presId="urn:microsoft.com/office/officeart/2005/8/layout/vList2"/>
    <dgm:cxn modelId="{9479BD40-6FAD-4092-AD76-BDDDBDEA6EA6}" type="presOf" srcId="{F8B632F3-61F3-42DF-BC1D-BFB367B58582}" destId="{85020DCD-DECD-4096-8932-5AE8875F6CCC}" srcOrd="0" destOrd="0" presId="urn:microsoft.com/office/officeart/2005/8/layout/vList2"/>
    <dgm:cxn modelId="{28FBB859-4D54-4712-B49D-FDFCE5A59A08}" srcId="{F8B632F3-61F3-42DF-BC1D-BFB367B58582}" destId="{7164E1C1-7510-45FA-AA73-9C6C5EA254C2}" srcOrd="0" destOrd="0" parTransId="{E39964A2-6B92-49A9-B9C8-8A2E082586CE}" sibTransId="{00F6FCFA-B04D-45F6-A9C9-217A5B1BE55C}"/>
    <dgm:cxn modelId="{16D07B80-57A4-4251-99C0-DAC36FB6761A}" srcId="{F8B632F3-61F3-42DF-BC1D-BFB367B58582}" destId="{3939D06A-5590-46FD-A07D-23A744970561}" srcOrd="1" destOrd="0" parTransId="{B3F85981-E1B1-4E85-9CD2-4C9FF224C9DB}" sibTransId="{2F13FCDB-F93B-4529-8272-0CE7D0515CEC}"/>
    <dgm:cxn modelId="{C8EADA9A-7A3A-4684-AC64-12715C45E696}" srcId="{3939D06A-5590-46FD-A07D-23A744970561}" destId="{FCA4430F-84B6-45A9-80ED-361763A1746A}" srcOrd="3" destOrd="0" parTransId="{B9803D9E-43A0-4B2F-9DB5-E9E44D348B32}" sibTransId="{19500D2D-AD8C-4C3B-818F-893B2EF1D9A1}"/>
    <dgm:cxn modelId="{57B536A9-ED93-48B2-9D40-59550061507E}" type="presOf" srcId="{5A807467-5126-4C9D-8281-56EB73E5E3E2}" destId="{D98E8DE2-2B9F-4C3F-99CE-7EEC37C162CB}" srcOrd="0" destOrd="1" presId="urn:microsoft.com/office/officeart/2005/8/layout/vList2"/>
    <dgm:cxn modelId="{26EEF2AE-F38E-4678-9391-D63E2614BA52}" type="presOf" srcId="{7164E1C1-7510-45FA-AA73-9C6C5EA254C2}" destId="{EE7546FE-50F6-44C4-8362-B5DB4E8C4AD6}" srcOrd="0" destOrd="0" presId="urn:microsoft.com/office/officeart/2005/8/layout/vList2"/>
    <dgm:cxn modelId="{151A0BB9-C3AE-4E61-B6EA-DD5898A72B96}" srcId="{3939D06A-5590-46FD-A07D-23A744970561}" destId="{5A807467-5126-4C9D-8281-56EB73E5E3E2}" srcOrd="1" destOrd="0" parTransId="{01D99989-6AA0-434D-9A13-3FC96C12B9BC}" sibTransId="{A43A9B26-D95F-4461-8E60-1007B23FAF4A}"/>
    <dgm:cxn modelId="{D70126C9-0D81-4D39-8937-8BC221F5E2B1}" srcId="{7164E1C1-7510-45FA-AA73-9C6C5EA254C2}" destId="{28B46BDC-56A4-4911-B9CF-5B14E2475A72}" srcOrd="0" destOrd="0" parTransId="{68ED8211-B232-4B7D-B3F4-A5CD8A54F0A6}" sibTransId="{2700F66B-7223-4DB7-AD42-21ED26A2E00A}"/>
    <dgm:cxn modelId="{AA1A83D8-49C2-472F-8DC8-582CEB228F97}" srcId="{3939D06A-5590-46FD-A07D-23A744970561}" destId="{89B16ACB-9645-4839-B2B5-5152B1A38E5B}" srcOrd="0" destOrd="0" parTransId="{3119CC82-5D9D-4FC9-9946-D73C199B01E5}" sibTransId="{19A38FCD-6692-4104-AC9E-913C89D681AA}"/>
    <dgm:cxn modelId="{DFC3AEE8-6821-4BD0-AFA9-039BBE258EF6}" type="presOf" srcId="{28B46BDC-56A4-4911-B9CF-5B14E2475A72}" destId="{902156F7-4B51-4743-9DE8-8E6ACF0C4E90}" srcOrd="0" destOrd="0" presId="urn:microsoft.com/office/officeart/2005/8/layout/vList2"/>
    <dgm:cxn modelId="{7EF4B5E8-8A26-4A70-9799-C38E2008BB61}" type="presOf" srcId="{FCA4430F-84B6-45A9-80ED-361763A1746A}" destId="{D98E8DE2-2B9F-4C3F-99CE-7EEC37C162CB}" srcOrd="0" destOrd="3" presId="urn:microsoft.com/office/officeart/2005/8/layout/vList2"/>
    <dgm:cxn modelId="{98F630F8-ADA8-42C1-856A-838D72E59A7E}" type="presOf" srcId="{EDD01E32-F9FF-47C4-93DF-6727EA6B9948}" destId="{D98E8DE2-2B9F-4C3F-99CE-7EEC37C162CB}" srcOrd="0" destOrd="2" presId="urn:microsoft.com/office/officeart/2005/8/layout/vList2"/>
    <dgm:cxn modelId="{BA0B02C2-47A4-43C6-A222-8BE1E9D158B7}" type="presParOf" srcId="{85020DCD-DECD-4096-8932-5AE8875F6CCC}" destId="{EE7546FE-50F6-44C4-8362-B5DB4E8C4AD6}" srcOrd="0" destOrd="0" presId="urn:microsoft.com/office/officeart/2005/8/layout/vList2"/>
    <dgm:cxn modelId="{9F37FF65-972A-4C5A-AF56-DBA2C6845D85}" type="presParOf" srcId="{85020DCD-DECD-4096-8932-5AE8875F6CCC}" destId="{902156F7-4B51-4743-9DE8-8E6ACF0C4E90}" srcOrd="1" destOrd="0" presId="urn:microsoft.com/office/officeart/2005/8/layout/vList2"/>
    <dgm:cxn modelId="{2461A994-6940-468C-93B0-70DD5937DB73}" type="presParOf" srcId="{85020DCD-DECD-4096-8932-5AE8875F6CCC}" destId="{BE33C471-2A9A-4BA3-BD07-A3C884635A27}" srcOrd="2" destOrd="0" presId="urn:microsoft.com/office/officeart/2005/8/layout/vList2"/>
    <dgm:cxn modelId="{5B1CAE99-B0D1-4F8C-A1F2-0CA3C103E579}" type="presParOf" srcId="{85020DCD-DECD-4096-8932-5AE8875F6CCC}" destId="{D98E8DE2-2B9F-4C3F-99CE-7EEC37C162CB}"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8C112-D5BC-4BEB-97C9-F26DB1307CD6}">
      <dsp:nvSpPr>
        <dsp:cNvPr id="0" name=""/>
        <dsp:cNvSpPr/>
      </dsp:nvSpPr>
      <dsp:spPr>
        <a:xfrm>
          <a:off x="0" y="2421"/>
          <a:ext cx="8763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0F53F-77CE-414A-98C8-42C6C94507CD}">
      <dsp:nvSpPr>
        <dsp:cNvPr id="0" name=""/>
        <dsp:cNvSpPr/>
      </dsp:nvSpPr>
      <dsp:spPr>
        <a:xfrm>
          <a:off x="0" y="2421"/>
          <a:ext cx="8763000" cy="8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Jan. 3 – A new session of Congress began. </a:t>
          </a:r>
        </a:p>
      </dsp:txBody>
      <dsp:txXfrm>
        <a:off x="0" y="2421"/>
        <a:ext cx="8763000" cy="825603"/>
      </dsp:txXfrm>
    </dsp:sp>
    <dsp:sp modelId="{F8454E3A-9BD4-4937-ABEA-E37F145CECC7}">
      <dsp:nvSpPr>
        <dsp:cNvPr id="0" name=""/>
        <dsp:cNvSpPr/>
      </dsp:nvSpPr>
      <dsp:spPr>
        <a:xfrm>
          <a:off x="0" y="828024"/>
          <a:ext cx="8763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A0953E-4B8F-4091-8820-554B9E5D7157}">
      <dsp:nvSpPr>
        <dsp:cNvPr id="0" name=""/>
        <dsp:cNvSpPr/>
      </dsp:nvSpPr>
      <dsp:spPr>
        <a:xfrm>
          <a:off x="0" y="828024"/>
          <a:ext cx="8763000" cy="8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Jan. 14 – A new session of the TN state legislature began.</a:t>
          </a:r>
        </a:p>
      </dsp:txBody>
      <dsp:txXfrm>
        <a:off x="0" y="828024"/>
        <a:ext cx="8763000" cy="825603"/>
      </dsp:txXfrm>
    </dsp:sp>
    <dsp:sp modelId="{8B9BEB80-EB39-4A9C-BDC7-1F9557B5D2C6}">
      <dsp:nvSpPr>
        <dsp:cNvPr id="0" name=""/>
        <dsp:cNvSpPr/>
      </dsp:nvSpPr>
      <dsp:spPr>
        <a:xfrm>
          <a:off x="0" y="1653628"/>
          <a:ext cx="8763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B8EF0-1282-481F-B32C-E0F0FF562246}">
      <dsp:nvSpPr>
        <dsp:cNvPr id="0" name=""/>
        <dsp:cNvSpPr/>
      </dsp:nvSpPr>
      <dsp:spPr>
        <a:xfrm>
          <a:off x="0" y="1653628"/>
          <a:ext cx="8763000" cy="8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Jan. 20 – A new presidential administration began.</a:t>
          </a:r>
        </a:p>
      </dsp:txBody>
      <dsp:txXfrm>
        <a:off x="0" y="1653628"/>
        <a:ext cx="8763000" cy="825603"/>
      </dsp:txXfrm>
    </dsp:sp>
    <dsp:sp modelId="{26E7301F-7E6B-4118-BB29-66BFF3DF3E57}">
      <dsp:nvSpPr>
        <dsp:cNvPr id="0" name=""/>
        <dsp:cNvSpPr/>
      </dsp:nvSpPr>
      <dsp:spPr>
        <a:xfrm>
          <a:off x="0" y="2479232"/>
          <a:ext cx="87630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8A635-2283-46B3-AA47-FB8E35FD3830}">
      <dsp:nvSpPr>
        <dsp:cNvPr id="0" name=""/>
        <dsp:cNvSpPr/>
      </dsp:nvSpPr>
      <dsp:spPr>
        <a:xfrm>
          <a:off x="0" y="2479232"/>
          <a:ext cx="8763000" cy="8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Jan. 27 – “Special session” of the TN legislature began to vote on school vouchers, Hurricane Helene relief, and immigration policies.</a:t>
          </a:r>
        </a:p>
      </dsp:txBody>
      <dsp:txXfrm>
        <a:off x="0" y="2479232"/>
        <a:ext cx="8763000" cy="825603"/>
      </dsp:txXfrm>
    </dsp:sp>
    <dsp:sp modelId="{49F7DBD7-6FA5-49B9-BABE-8956C2A806A0}">
      <dsp:nvSpPr>
        <dsp:cNvPr id="0" name=""/>
        <dsp:cNvSpPr/>
      </dsp:nvSpPr>
      <dsp:spPr>
        <a:xfrm>
          <a:off x="0" y="3304836"/>
          <a:ext cx="87630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446A7-B987-4FDC-9C10-564E46AFB4FB}">
      <dsp:nvSpPr>
        <dsp:cNvPr id="0" name=""/>
        <dsp:cNvSpPr/>
      </dsp:nvSpPr>
      <dsp:spPr>
        <a:xfrm>
          <a:off x="0" y="3304836"/>
          <a:ext cx="8763000" cy="8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Feb. 6 – Bill filing deadline in TN House and Senate.</a:t>
          </a:r>
        </a:p>
      </dsp:txBody>
      <dsp:txXfrm>
        <a:off x="0" y="3304836"/>
        <a:ext cx="8763000" cy="825603"/>
      </dsp:txXfrm>
    </dsp:sp>
    <dsp:sp modelId="{6E2B1FFE-28E4-4277-8D89-95C2E1343D4E}">
      <dsp:nvSpPr>
        <dsp:cNvPr id="0" name=""/>
        <dsp:cNvSpPr/>
      </dsp:nvSpPr>
      <dsp:spPr>
        <a:xfrm>
          <a:off x="0" y="4130440"/>
          <a:ext cx="87630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3C0C1-0572-45A2-8A25-5B8518333D55}">
      <dsp:nvSpPr>
        <dsp:cNvPr id="0" name=""/>
        <dsp:cNvSpPr/>
      </dsp:nvSpPr>
      <dsp:spPr>
        <a:xfrm>
          <a:off x="0" y="4130440"/>
          <a:ext cx="8763000" cy="8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Feb. 10 – Gov. Lee’s State of the State address and FY26 budget proposal release.</a:t>
          </a:r>
        </a:p>
      </dsp:txBody>
      <dsp:txXfrm>
        <a:off x="0" y="4130440"/>
        <a:ext cx="8763000" cy="8256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F6C7C-C77A-476B-80AF-2B173752E2C4}">
      <dsp:nvSpPr>
        <dsp:cNvPr id="0" name=""/>
        <dsp:cNvSpPr/>
      </dsp:nvSpPr>
      <dsp:spPr>
        <a:xfrm>
          <a:off x="0" y="51148"/>
          <a:ext cx="8686800" cy="935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Learn more</a:t>
          </a:r>
        </a:p>
      </dsp:txBody>
      <dsp:txXfrm>
        <a:off x="45663" y="96811"/>
        <a:ext cx="8595474" cy="844089"/>
      </dsp:txXfrm>
    </dsp:sp>
    <dsp:sp modelId="{2B30C345-7F85-40B3-A7CB-2DE771FF4C19}">
      <dsp:nvSpPr>
        <dsp:cNvPr id="0" name=""/>
        <dsp:cNvSpPr/>
      </dsp:nvSpPr>
      <dsp:spPr>
        <a:xfrm>
          <a:off x="0" y="986563"/>
          <a:ext cx="8686800"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Consortium for Constituents with Disabilities: c-c-d.org </a:t>
          </a:r>
        </a:p>
        <a:p>
          <a:pPr marL="285750" lvl="1" indent="-285750" algn="l" defTabSz="1333500">
            <a:lnSpc>
              <a:spcPct val="90000"/>
            </a:lnSpc>
            <a:spcBef>
              <a:spcPct val="0"/>
            </a:spcBef>
            <a:spcAft>
              <a:spcPct val="20000"/>
            </a:spcAft>
            <a:buChar char="•"/>
          </a:pPr>
          <a:r>
            <a:rPr lang="en-US" sz="3000" kern="1200" dirty="0"/>
            <a:t>Kaiser Family Foundation: </a:t>
          </a:r>
          <a:r>
            <a:rPr lang="en-US" sz="3000" kern="1200" dirty="0">
              <a:hlinkClick xmlns:r="http://schemas.openxmlformats.org/officeDocument/2006/relationships" r:id="rId1"/>
            </a:rPr>
            <a:t>www.kff.org/medicaid/issue-brief/medicaid-what-to-watch-in-2025/</a:t>
          </a:r>
          <a:r>
            <a:rPr lang="en-US" sz="3000" kern="1200" dirty="0"/>
            <a:t>  </a:t>
          </a:r>
        </a:p>
        <a:p>
          <a:pPr marL="285750" lvl="1" indent="-285750" algn="l" defTabSz="1333500">
            <a:lnSpc>
              <a:spcPct val="90000"/>
            </a:lnSpc>
            <a:spcBef>
              <a:spcPct val="0"/>
            </a:spcBef>
            <a:spcAft>
              <a:spcPct val="20000"/>
            </a:spcAft>
            <a:buChar char="•"/>
          </a:pPr>
          <a:r>
            <a:rPr lang="en-US" sz="3000" kern="1200" dirty="0">
              <a:hlinkClick xmlns:r="http://schemas.openxmlformats.org/officeDocument/2006/relationships" r:id="rId2"/>
            </a:rPr>
            <a:t>https://www.cbpp.org/research/food-assistance/a-closer-look-at-who-benefits-from-snap-state-by-state-fact-sheets#Tennessee</a:t>
          </a:r>
          <a:r>
            <a:rPr lang="en-US" sz="3000" kern="1200" dirty="0"/>
            <a:t> </a:t>
          </a:r>
        </a:p>
      </dsp:txBody>
      <dsp:txXfrm>
        <a:off x="0" y="986563"/>
        <a:ext cx="8686800" cy="371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2B9BE-D02C-45FC-976D-DE89E8D1A429}">
      <dsp:nvSpPr>
        <dsp:cNvPr id="0" name=""/>
        <dsp:cNvSpPr/>
      </dsp:nvSpPr>
      <dsp:spPr>
        <a:xfrm>
          <a:off x="0" y="154721"/>
          <a:ext cx="87630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Basics</a:t>
          </a:r>
        </a:p>
      </dsp:txBody>
      <dsp:txXfrm>
        <a:off x="37467" y="192188"/>
        <a:ext cx="8688066" cy="692586"/>
      </dsp:txXfrm>
    </dsp:sp>
    <dsp:sp modelId="{DF6F42ED-225F-4926-9397-908261DFF27A}">
      <dsp:nvSpPr>
        <dsp:cNvPr id="0" name=""/>
        <dsp:cNvSpPr/>
      </dsp:nvSpPr>
      <dsp:spPr>
        <a:xfrm>
          <a:off x="0" y="922241"/>
          <a:ext cx="876300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“Education Freedom Act” is Gov. Lee’s top priority. It’s also being called “school choice.”</a:t>
          </a:r>
        </a:p>
        <a:p>
          <a:pPr marL="228600" lvl="1" indent="-228600" algn="l" defTabSz="1111250">
            <a:lnSpc>
              <a:spcPct val="90000"/>
            </a:lnSpc>
            <a:spcBef>
              <a:spcPct val="0"/>
            </a:spcBef>
            <a:spcAft>
              <a:spcPct val="20000"/>
            </a:spcAft>
            <a:buChar char="•"/>
          </a:pPr>
          <a:r>
            <a:rPr lang="en-US" sz="2500" kern="1200" dirty="0"/>
            <a:t>Being considered this week during “special session”; if the bill passes, vouchers can be used starting this fall</a:t>
          </a:r>
        </a:p>
      </dsp:txBody>
      <dsp:txXfrm>
        <a:off x="0" y="922241"/>
        <a:ext cx="8763000" cy="1556640"/>
      </dsp:txXfrm>
    </dsp:sp>
    <dsp:sp modelId="{97FE5AF8-97F5-4FCB-B8A4-C514E8C56BB1}">
      <dsp:nvSpPr>
        <dsp:cNvPr id="0" name=""/>
        <dsp:cNvSpPr/>
      </dsp:nvSpPr>
      <dsp:spPr>
        <a:xfrm>
          <a:off x="0" y="2478881"/>
          <a:ext cx="876300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Why people support it</a:t>
          </a:r>
        </a:p>
      </dsp:txBody>
      <dsp:txXfrm>
        <a:off x="37467" y="2516348"/>
        <a:ext cx="8688066" cy="692586"/>
      </dsp:txXfrm>
    </dsp:sp>
    <dsp:sp modelId="{CBB626B5-659D-4139-B8D1-5D6A54F9D0EC}">
      <dsp:nvSpPr>
        <dsp:cNvPr id="0" name=""/>
        <dsp:cNvSpPr/>
      </dsp:nvSpPr>
      <dsp:spPr>
        <a:xfrm>
          <a:off x="0" y="3246401"/>
          <a:ext cx="876300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Gives families ~$7,000 to use for private school (20K vouchers next year, including 10K for low-income families)</a:t>
          </a:r>
        </a:p>
        <a:p>
          <a:pPr marL="228600" lvl="1" indent="-228600" algn="l" defTabSz="1111250">
            <a:lnSpc>
              <a:spcPct val="90000"/>
            </a:lnSpc>
            <a:spcBef>
              <a:spcPct val="0"/>
            </a:spcBef>
            <a:spcAft>
              <a:spcPct val="20000"/>
            </a:spcAft>
            <a:buChar char="•"/>
          </a:pPr>
          <a:r>
            <a:rPr lang="en-US" sz="2500" kern="1200" dirty="0"/>
            <a:t>Gives $2K teacher bonuses, invests $ in school facilities, bill claims to keep local school budgets at current funding levels</a:t>
          </a:r>
        </a:p>
      </dsp:txBody>
      <dsp:txXfrm>
        <a:off x="0" y="3246401"/>
        <a:ext cx="8763000" cy="1556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88DC3-42A3-4CCC-94EF-4E9135863190}">
      <dsp:nvSpPr>
        <dsp:cNvPr id="0" name=""/>
        <dsp:cNvSpPr/>
      </dsp:nvSpPr>
      <dsp:spPr>
        <a:xfrm>
          <a:off x="0" y="82991"/>
          <a:ext cx="8763000" cy="67158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Why people are worried</a:t>
          </a:r>
        </a:p>
      </dsp:txBody>
      <dsp:txXfrm>
        <a:off x="32784" y="115775"/>
        <a:ext cx="8697432" cy="606012"/>
      </dsp:txXfrm>
    </dsp:sp>
    <dsp:sp modelId="{0978C271-DB1E-4808-9B44-65DF6A6809D5}">
      <dsp:nvSpPr>
        <dsp:cNvPr id="0" name=""/>
        <dsp:cNvSpPr/>
      </dsp:nvSpPr>
      <dsp:spPr>
        <a:xfrm>
          <a:off x="0" y="754571"/>
          <a:ext cx="8763000"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Students with disabilities must give up their rights under IDEA (special education law) to use the program. Many students with disabilities cannot attend private schools.</a:t>
          </a:r>
        </a:p>
        <a:p>
          <a:pPr marL="228600" lvl="1" indent="-228600" algn="l" defTabSz="977900">
            <a:lnSpc>
              <a:spcPct val="90000"/>
            </a:lnSpc>
            <a:spcBef>
              <a:spcPct val="0"/>
            </a:spcBef>
            <a:spcAft>
              <a:spcPct val="20000"/>
            </a:spcAft>
            <a:buChar char="•"/>
          </a:pPr>
          <a:r>
            <a:rPr lang="en-US" sz="2200" kern="1200" dirty="0"/>
            <a:t>Fewer public-school students may hurt public schools and their budgets.</a:t>
          </a:r>
        </a:p>
      </dsp:txBody>
      <dsp:txXfrm>
        <a:off x="0" y="754571"/>
        <a:ext cx="8763000" cy="1680840"/>
      </dsp:txXfrm>
    </dsp:sp>
    <dsp:sp modelId="{82057E86-96A1-4464-900D-C93730B64BEE}">
      <dsp:nvSpPr>
        <dsp:cNvPr id="0" name=""/>
        <dsp:cNvSpPr/>
      </dsp:nvSpPr>
      <dsp:spPr>
        <a:xfrm>
          <a:off x="0" y="2435411"/>
          <a:ext cx="8763000" cy="6715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Learn more</a:t>
          </a:r>
        </a:p>
      </dsp:txBody>
      <dsp:txXfrm>
        <a:off x="32784" y="2468195"/>
        <a:ext cx="8697432" cy="606012"/>
      </dsp:txXfrm>
    </dsp:sp>
    <dsp:sp modelId="{38B40145-C338-41E8-ACBD-A52ED97DE532}">
      <dsp:nvSpPr>
        <dsp:cNvPr id="0" name=""/>
        <dsp:cNvSpPr/>
      </dsp:nvSpPr>
      <dsp:spPr>
        <a:xfrm>
          <a:off x="0" y="3106991"/>
          <a:ext cx="8763000" cy="176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Chalkbeat TN: https://www.chalkbeat.org/vouchers/ </a:t>
          </a:r>
        </a:p>
        <a:p>
          <a:pPr marL="228600" lvl="1" indent="-228600" algn="l" defTabSz="977900">
            <a:lnSpc>
              <a:spcPct val="90000"/>
            </a:lnSpc>
            <a:spcBef>
              <a:spcPct val="0"/>
            </a:spcBef>
            <a:spcAft>
              <a:spcPct val="20000"/>
            </a:spcAft>
            <a:buChar char="•"/>
          </a:pPr>
          <a:r>
            <a:rPr lang="en-US" sz="2200" kern="1200" dirty="0"/>
            <a:t>Governor’s website about the proposal: https://tneducationfreedom.com/</a:t>
          </a:r>
        </a:p>
        <a:p>
          <a:pPr marL="228600" lvl="1" indent="-228600" algn="l" defTabSz="977900">
            <a:lnSpc>
              <a:spcPct val="90000"/>
            </a:lnSpc>
            <a:spcBef>
              <a:spcPct val="0"/>
            </a:spcBef>
            <a:spcAft>
              <a:spcPct val="20000"/>
            </a:spcAft>
            <a:buChar char="•"/>
          </a:pPr>
          <a:r>
            <a:rPr lang="en-US" sz="2200" kern="1200" dirty="0"/>
            <a:t>Education Trust TN: https://thealliancetn.org/advocacy-resource-hub/education-issue-tracker/ </a:t>
          </a:r>
        </a:p>
      </dsp:txBody>
      <dsp:txXfrm>
        <a:off x="0" y="3106991"/>
        <a:ext cx="8763000" cy="1767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8CA7B-60A1-4640-A5F0-49689DDC2E2B}">
      <dsp:nvSpPr>
        <dsp:cNvPr id="0" name=""/>
        <dsp:cNvSpPr/>
      </dsp:nvSpPr>
      <dsp:spPr>
        <a:xfrm>
          <a:off x="0" y="99168"/>
          <a:ext cx="8763000" cy="791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Basics</a:t>
          </a:r>
        </a:p>
      </dsp:txBody>
      <dsp:txXfrm>
        <a:off x="38638" y="137806"/>
        <a:ext cx="8685724" cy="714229"/>
      </dsp:txXfrm>
    </dsp:sp>
    <dsp:sp modelId="{052B6B4C-E58D-41B0-8D25-F554281BAE0D}">
      <dsp:nvSpPr>
        <dsp:cNvPr id="0" name=""/>
        <dsp:cNvSpPr/>
      </dsp:nvSpPr>
      <dsp:spPr>
        <a:xfrm>
          <a:off x="0" y="890673"/>
          <a:ext cx="8763000" cy="1980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2 current laws are being used to punish students who make “threats of mass violence” in or about their schools.</a:t>
          </a:r>
        </a:p>
        <a:p>
          <a:pPr marL="228600" lvl="1" indent="-228600" algn="l" defTabSz="1155700">
            <a:lnSpc>
              <a:spcPct val="90000"/>
            </a:lnSpc>
            <a:spcBef>
              <a:spcPct val="0"/>
            </a:spcBef>
            <a:spcAft>
              <a:spcPct val="20000"/>
            </a:spcAft>
            <a:buChar char="•"/>
          </a:pPr>
          <a:r>
            <a:rPr lang="en-US" sz="2600" kern="1200" dirty="0"/>
            <a:t>Some students, including those with disabilities, are getting expelled from school and/or arrested (charged with felonies).</a:t>
          </a:r>
        </a:p>
      </dsp:txBody>
      <dsp:txXfrm>
        <a:off x="0" y="890673"/>
        <a:ext cx="8763000" cy="1980990"/>
      </dsp:txXfrm>
    </dsp:sp>
    <dsp:sp modelId="{61CC9D13-9974-4B6A-AD8E-4655BF8E71FF}">
      <dsp:nvSpPr>
        <dsp:cNvPr id="0" name=""/>
        <dsp:cNvSpPr/>
      </dsp:nvSpPr>
      <dsp:spPr>
        <a:xfrm>
          <a:off x="0" y="2871664"/>
          <a:ext cx="8763000" cy="7915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Why people support it</a:t>
          </a:r>
        </a:p>
      </dsp:txBody>
      <dsp:txXfrm>
        <a:off x="38638" y="2910302"/>
        <a:ext cx="8685724" cy="714229"/>
      </dsp:txXfrm>
    </dsp:sp>
    <dsp:sp modelId="{E65704B9-F5D4-4662-BE73-81183FBF5FE5}">
      <dsp:nvSpPr>
        <dsp:cNvPr id="0" name=""/>
        <dsp:cNvSpPr/>
      </dsp:nvSpPr>
      <dsp:spPr>
        <a:xfrm>
          <a:off x="0" y="3663169"/>
          <a:ext cx="8763000"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Supporters think harsh punishment for students will mean fewer students making threats, which would mean less violence and safer schools.</a:t>
          </a:r>
        </a:p>
      </dsp:txBody>
      <dsp:txXfrm>
        <a:off x="0" y="3663169"/>
        <a:ext cx="8763000" cy="1195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82339-D4B8-4BCF-8554-8A50C73DF363}">
      <dsp:nvSpPr>
        <dsp:cNvPr id="0" name=""/>
        <dsp:cNvSpPr/>
      </dsp:nvSpPr>
      <dsp:spPr>
        <a:xfrm>
          <a:off x="0" y="28293"/>
          <a:ext cx="8763000" cy="719549"/>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Why people are worried</a:t>
          </a:r>
        </a:p>
      </dsp:txBody>
      <dsp:txXfrm>
        <a:off x="35125" y="63418"/>
        <a:ext cx="8692750" cy="649299"/>
      </dsp:txXfrm>
    </dsp:sp>
    <dsp:sp modelId="{D6BF1C6D-476E-4D67-89A7-383F0C9163F5}">
      <dsp:nvSpPr>
        <dsp:cNvPr id="0" name=""/>
        <dsp:cNvSpPr/>
      </dsp:nvSpPr>
      <dsp:spPr>
        <a:xfrm>
          <a:off x="0" y="747843"/>
          <a:ext cx="8763000"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Students with intellectual and developmental disabilities are getting punished even when their threats aren’t serious (not valid) and they don’t understand what they are doing/saying. </a:t>
          </a:r>
        </a:p>
        <a:p>
          <a:pPr marL="228600" lvl="1" indent="-228600" algn="l" defTabSz="1022350">
            <a:lnSpc>
              <a:spcPct val="90000"/>
            </a:lnSpc>
            <a:spcBef>
              <a:spcPct val="0"/>
            </a:spcBef>
            <a:spcAft>
              <a:spcPct val="20000"/>
            </a:spcAft>
            <a:buChar char="•"/>
          </a:pPr>
          <a:r>
            <a:rPr lang="en-US" sz="2300" kern="1200" dirty="0"/>
            <a:t>The 2 laws don’t align between school penalties and criminal penalties, when it comes to considering a student’s disability and doing “threat assessments” to consider whether a threat is valid or not. Little consistency in processes across TN and not enough data about impact.</a:t>
          </a:r>
        </a:p>
      </dsp:txBody>
      <dsp:txXfrm>
        <a:off x="0" y="747843"/>
        <a:ext cx="8763000" cy="2732400"/>
      </dsp:txXfrm>
    </dsp:sp>
    <dsp:sp modelId="{65FF2ED8-B028-4151-8271-EEAE081CD947}">
      <dsp:nvSpPr>
        <dsp:cNvPr id="0" name=""/>
        <dsp:cNvSpPr/>
      </dsp:nvSpPr>
      <dsp:spPr>
        <a:xfrm>
          <a:off x="0" y="3480244"/>
          <a:ext cx="8763000" cy="719549"/>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Learn more</a:t>
          </a:r>
        </a:p>
      </dsp:txBody>
      <dsp:txXfrm>
        <a:off x="35125" y="3515369"/>
        <a:ext cx="8692750" cy="649299"/>
      </dsp:txXfrm>
    </dsp:sp>
    <dsp:sp modelId="{46B13E60-AC74-4D33-AE42-A05A30F68CA5}">
      <dsp:nvSpPr>
        <dsp:cNvPr id="0" name=""/>
        <dsp:cNvSpPr/>
      </dsp:nvSpPr>
      <dsp:spPr>
        <a:xfrm>
          <a:off x="0" y="4199794"/>
          <a:ext cx="8763000"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ProPublica’s story series: </a:t>
          </a:r>
          <a:r>
            <a:rPr lang="en-US" sz="2300" kern="1200" dirty="0">
              <a:hlinkClick xmlns:r="http://schemas.openxmlformats.org/officeDocument/2006/relationships" r:id="rId1"/>
            </a:rPr>
            <a:t>https://www.propublica.org/series/crackdown-on-student-threats</a:t>
          </a:r>
          <a:endParaRPr lang="en-US" sz="2300" kern="1200" dirty="0"/>
        </a:p>
      </dsp:txBody>
      <dsp:txXfrm>
        <a:off x="0" y="4199794"/>
        <a:ext cx="8763000" cy="729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86413-6E5E-4B3E-BE2D-9C588D942D08}">
      <dsp:nvSpPr>
        <dsp:cNvPr id="0" name=""/>
        <dsp:cNvSpPr/>
      </dsp:nvSpPr>
      <dsp:spPr>
        <a:xfrm>
          <a:off x="0" y="40138"/>
          <a:ext cx="8763000" cy="7850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Basics</a:t>
          </a:r>
        </a:p>
      </dsp:txBody>
      <dsp:txXfrm>
        <a:off x="38324" y="78462"/>
        <a:ext cx="8686352" cy="708421"/>
      </dsp:txXfrm>
    </dsp:sp>
    <dsp:sp modelId="{92AA4248-7687-4DB0-9BB7-ABDC0F77D3E3}">
      <dsp:nvSpPr>
        <dsp:cNvPr id="0" name=""/>
        <dsp:cNvSpPr/>
      </dsp:nvSpPr>
      <dsp:spPr>
        <a:xfrm>
          <a:off x="0" y="825207"/>
          <a:ext cx="8763000" cy="4282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Medicaid (</a:t>
          </a:r>
          <a:r>
            <a:rPr lang="en-US" sz="2100" kern="1200" dirty="0" err="1"/>
            <a:t>TennCare</a:t>
          </a:r>
          <a:r>
            <a:rPr lang="en-US" sz="2100" kern="1200" dirty="0"/>
            <a:t> in TN) provides health insurance and home- and community-based services to millions of people with disabilities.</a:t>
          </a:r>
        </a:p>
        <a:p>
          <a:pPr marL="228600" lvl="1" indent="-228600" algn="l" defTabSz="933450">
            <a:lnSpc>
              <a:spcPct val="90000"/>
            </a:lnSpc>
            <a:spcBef>
              <a:spcPct val="0"/>
            </a:spcBef>
            <a:spcAft>
              <a:spcPct val="20000"/>
            </a:spcAft>
            <a:buChar char="•"/>
          </a:pPr>
          <a:r>
            <a:rPr lang="en-US" sz="2100" kern="1200" dirty="0"/>
            <a:t>SNAP (food stamps) helps millions of people with disabilities pay for food.</a:t>
          </a:r>
        </a:p>
        <a:p>
          <a:pPr marL="228600" lvl="1" indent="-228600" algn="l" defTabSz="933450">
            <a:lnSpc>
              <a:spcPct val="90000"/>
            </a:lnSpc>
            <a:spcBef>
              <a:spcPct val="0"/>
            </a:spcBef>
            <a:spcAft>
              <a:spcPct val="20000"/>
            </a:spcAft>
            <a:buChar char="•"/>
          </a:pPr>
          <a:r>
            <a:rPr lang="en-US" sz="2100" kern="1200" dirty="0"/>
            <a:t>Some Congress members want to change how Medicaid and SNAP funding works to reduce the amount the federal government gives to states for these programs. It may mean fewer people qualify and people get less money/services from the programs. They have proposed a lot of different ideas for how to cut funding.</a:t>
          </a:r>
        </a:p>
        <a:p>
          <a:pPr marL="228600" lvl="1" indent="-228600" algn="l" defTabSz="933450">
            <a:lnSpc>
              <a:spcPct val="90000"/>
            </a:lnSpc>
            <a:spcBef>
              <a:spcPct val="0"/>
            </a:spcBef>
            <a:spcAft>
              <a:spcPct val="20000"/>
            </a:spcAft>
            <a:buChar char="•"/>
          </a:pPr>
          <a:r>
            <a:rPr lang="en-US" sz="2100" kern="1200" dirty="0"/>
            <a:t>Status: Congressional Republicans meeting with Trump now to develop the budget bill that may or may not include these cuts. Nothing officially introduced in Congress. House Speaker wants to vote on budget by Feb. 10; the process will likely last into March/April in the Senate.</a:t>
          </a:r>
        </a:p>
      </dsp:txBody>
      <dsp:txXfrm>
        <a:off x="0" y="825207"/>
        <a:ext cx="8763000" cy="4282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546FE-50F6-44C4-8362-B5DB4E8C4AD6}">
      <dsp:nvSpPr>
        <dsp:cNvPr id="0" name=""/>
        <dsp:cNvSpPr/>
      </dsp:nvSpPr>
      <dsp:spPr>
        <a:xfrm>
          <a:off x="0" y="129879"/>
          <a:ext cx="8763000" cy="719549"/>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Why people support it</a:t>
          </a:r>
        </a:p>
      </dsp:txBody>
      <dsp:txXfrm>
        <a:off x="35125" y="165004"/>
        <a:ext cx="8692750" cy="649299"/>
      </dsp:txXfrm>
    </dsp:sp>
    <dsp:sp modelId="{902156F7-4B51-4743-9DE8-8E6ACF0C4E90}">
      <dsp:nvSpPr>
        <dsp:cNvPr id="0" name=""/>
        <dsp:cNvSpPr/>
      </dsp:nvSpPr>
      <dsp:spPr>
        <a:xfrm>
          <a:off x="0" y="849429"/>
          <a:ext cx="87630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Some people &amp; policymakers think the federal government spends way too much on Medicaid and SNAP, too many people get help from the programs, and there are too many federal rules states must follow.</a:t>
          </a:r>
        </a:p>
      </dsp:txBody>
      <dsp:txXfrm>
        <a:off x="0" y="849429"/>
        <a:ext cx="8763000" cy="1366200"/>
      </dsp:txXfrm>
    </dsp:sp>
    <dsp:sp modelId="{BE33C471-2A9A-4BA3-BD07-A3C884635A27}">
      <dsp:nvSpPr>
        <dsp:cNvPr id="0" name=""/>
        <dsp:cNvSpPr/>
      </dsp:nvSpPr>
      <dsp:spPr>
        <a:xfrm>
          <a:off x="0" y="2215629"/>
          <a:ext cx="8763000"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Why people are worried</a:t>
          </a:r>
        </a:p>
      </dsp:txBody>
      <dsp:txXfrm>
        <a:off x="35125" y="2250754"/>
        <a:ext cx="8692750" cy="649299"/>
      </dsp:txXfrm>
    </dsp:sp>
    <dsp:sp modelId="{D98E8DE2-2B9F-4C3F-99CE-7EEC37C162CB}">
      <dsp:nvSpPr>
        <dsp:cNvPr id="0" name=""/>
        <dsp:cNvSpPr/>
      </dsp:nvSpPr>
      <dsp:spPr>
        <a:xfrm>
          <a:off x="0" y="2935179"/>
          <a:ext cx="8763000"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Millions of people with disabilities rely on both these programs.</a:t>
          </a:r>
        </a:p>
        <a:p>
          <a:pPr marL="228600" lvl="1" indent="-228600" algn="l" defTabSz="1022350">
            <a:lnSpc>
              <a:spcPct val="90000"/>
            </a:lnSpc>
            <a:spcBef>
              <a:spcPct val="0"/>
            </a:spcBef>
            <a:spcAft>
              <a:spcPct val="20000"/>
            </a:spcAft>
            <a:buChar char="•"/>
          </a:pPr>
          <a:r>
            <a:rPr lang="en-US" sz="2300" kern="1200" dirty="0"/>
            <a:t>HCBS are optional for states to provide. This means that if states face budget cuts, these services may get cut.</a:t>
          </a:r>
        </a:p>
        <a:p>
          <a:pPr marL="228600" lvl="1" indent="-228600" algn="l" defTabSz="1022350">
            <a:lnSpc>
              <a:spcPct val="90000"/>
            </a:lnSpc>
            <a:spcBef>
              <a:spcPct val="0"/>
            </a:spcBef>
            <a:spcAft>
              <a:spcPct val="20000"/>
            </a:spcAft>
            <a:buChar char="•"/>
          </a:pPr>
          <a:r>
            <a:rPr lang="en-US" sz="2300" kern="1200" dirty="0"/>
            <a:t>People with disabilities can only get HCBS through Medicaid. These services </a:t>
          </a:r>
          <a:r>
            <a:rPr lang="en-US" sz="2300" i="1" kern="1200" dirty="0"/>
            <a:t>don’t exist </a:t>
          </a:r>
          <a:r>
            <a:rPr lang="en-US" sz="2300" i="0" kern="1200" dirty="0"/>
            <a:t>under other types of health insurance.</a:t>
          </a:r>
          <a:endParaRPr lang="en-US" sz="2300" kern="1200" dirty="0"/>
        </a:p>
        <a:p>
          <a:pPr marL="228600" lvl="1" indent="-228600" algn="l" defTabSz="1022350">
            <a:lnSpc>
              <a:spcPct val="90000"/>
            </a:lnSpc>
            <a:spcBef>
              <a:spcPct val="0"/>
            </a:spcBef>
            <a:spcAft>
              <a:spcPct val="20000"/>
            </a:spcAft>
            <a:buChar char="•"/>
          </a:pPr>
          <a:endParaRPr lang="en-US" sz="2300" kern="1200" dirty="0"/>
        </a:p>
      </dsp:txBody>
      <dsp:txXfrm>
        <a:off x="0" y="2935179"/>
        <a:ext cx="8763000" cy="22356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698" cy="480227"/>
          </a:xfrm>
          <a:prstGeom prst="rect">
            <a:avLst/>
          </a:prstGeom>
        </p:spPr>
        <p:txBody>
          <a:bodyPr vert="horz" lIns="95546" tIns="47774" rIns="95546" bIns="47774" rtlCol="0"/>
          <a:lstStyle>
            <a:lvl1pPr algn="l">
              <a:defRPr sz="1300"/>
            </a:lvl1pPr>
          </a:lstStyle>
          <a:p>
            <a:r>
              <a:rPr lang="en-US"/>
              <a:t>Council on Developmental Disabilities Meeting</a:t>
            </a:r>
          </a:p>
        </p:txBody>
      </p:sp>
      <p:sp>
        <p:nvSpPr>
          <p:cNvPr id="3" name="Date Placeholder 2"/>
          <p:cNvSpPr>
            <a:spLocks noGrp="1"/>
          </p:cNvSpPr>
          <p:nvPr>
            <p:ph type="dt" sz="quarter" idx="1"/>
          </p:nvPr>
        </p:nvSpPr>
        <p:spPr>
          <a:xfrm>
            <a:off x="4143832" y="1"/>
            <a:ext cx="3169698" cy="480227"/>
          </a:xfrm>
          <a:prstGeom prst="rect">
            <a:avLst/>
          </a:prstGeom>
        </p:spPr>
        <p:txBody>
          <a:bodyPr vert="horz" lIns="95546" tIns="47774" rIns="95546" bIns="47774" rtlCol="0"/>
          <a:lstStyle>
            <a:lvl1pPr algn="r">
              <a:defRPr sz="1300"/>
            </a:lvl1pPr>
          </a:lstStyle>
          <a:p>
            <a:r>
              <a:rPr lang="en-US"/>
              <a:t>October 25, 2024</a:t>
            </a:r>
          </a:p>
        </p:txBody>
      </p:sp>
      <p:sp>
        <p:nvSpPr>
          <p:cNvPr id="4" name="Footer Placeholder 3"/>
          <p:cNvSpPr>
            <a:spLocks noGrp="1"/>
          </p:cNvSpPr>
          <p:nvPr>
            <p:ph type="ftr" sz="quarter" idx="2"/>
          </p:nvPr>
        </p:nvSpPr>
        <p:spPr>
          <a:xfrm>
            <a:off x="1" y="9119323"/>
            <a:ext cx="3169698" cy="480227"/>
          </a:xfrm>
          <a:prstGeom prst="rect">
            <a:avLst/>
          </a:prstGeom>
        </p:spPr>
        <p:txBody>
          <a:bodyPr vert="horz" lIns="95546" tIns="47774" rIns="95546" bIns="47774" rtlCol="0" anchor="b"/>
          <a:lstStyle>
            <a:lvl1pPr algn="l">
              <a:defRPr sz="1300"/>
            </a:lvl1pPr>
          </a:lstStyle>
          <a:p>
            <a:endParaRPr lang="en-US"/>
          </a:p>
        </p:txBody>
      </p:sp>
      <p:sp>
        <p:nvSpPr>
          <p:cNvPr id="5" name="Slide Number Placeholder 4"/>
          <p:cNvSpPr>
            <a:spLocks noGrp="1"/>
          </p:cNvSpPr>
          <p:nvPr>
            <p:ph type="sldNum" sz="quarter" idx="3"/>
          </p:nvPr>
        </p:nvSpPr>
        <p:spPr>
          <a:xfrm>
            <a:off x="4143832" y="9119323"/>
            <a:ext cx="3169698" cy="480227"/>
          </a:xfrm>
          <a:prstGeom prst="rect">
            <a:avLst/>
          </a:prstGeom>
        </p:spPr>
        <p:txBody>
          <a:bodyPr vert="horz" lIns="95546" tIns="47774" rIns="95546" bIns="47774" rtlCol="0" anchor="b"/>
          <a:lstStyle>
            <a:lvl1pPr algn="r">
              <a:defRPr sz="1300"/>
            </a:lvl1pPr>
          </a:lstStyle>
          <a:p>
            <a:fld id="{7EA016F1-5AA7-4B76-87E0-65B87FCC1213}" type="slidenum">
              <a:rPr lang="en-US" smtClean="0"/>
              <a:t>‹#›</a:t>
            </a:fld>
            <a:endParaRPr lang="en-US"/>
          </a:p>
        </p:txBody>
      </p:sp>
    </p:spTree>
    <p:extLst>
      <p:ext uri="{BB962C8B-B14F-4D97-AF65-F5344CB8AC3E}">
        <p14:creationId xmlns:p14="http://schemas.microsoft.com/office/powerpoint/2010/main" val="55665612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7360" tIns="48682" rIns="97360" bIns="48682" rtlCol="0"/>
          <a:lstStyle>
            <a:lvl1pPr algn="l">
              <a:defRPr sz="1300"/>
            </a:lvl1pPr>
          </a:lstStyle>
          <a:p>
            <a:r>
              <a:rPr lang="en-US"/>
              <a:t>Council on Developmental Disabilities Meeting</a:t>
            </a:r>
          </a:p>
        </p:txBody>
      </p:sp>
      <p:sp>
        <p:nvSpPr>
          <p:cNvPr id="3" name="Date Placeholder 2"/>
          <p:cNvSpPr>
            <a:spLocks noGrp="1"/>
          </p:cNvSpPr>
          <p:nvPr>
            <p:ph type="dt" idx="1"/>
          </p:nvPr>
        </p:nvSpPr>
        <p:spPr>
          <a:xfrm>
            <a:off x="4143589" y="0"/>
            <a:ext cx="3169920" cy="480060"/>
          </a:xfrm>
          <a:prstGeom prst="rect">
            <a:avLst/>
          </a:prstGeom>
        </p:spPr>
        <p:txBody>
          <a:bodyPr vert="horz" lIns="97360" tIns="48682" rIns="97360" bIns="48682" rtlCol="0"/>
          <a:lstStyle>
            <a:lvl1pPr algn="r">
              <a:defRPr sz="1300"/>
            </a:lvl1pPr>
          </a:lstStyle>
          <a:p>
            <a:r>
              <a:rPr lang="en-US"/>
              <a:t>October 25, 2024</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360" tIns="48682" rIns="97360" bIns="4868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7360" tIns="48682" rIns="97360" bIns="486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0" cy="480060"/>
          </a:xfrm>
          <a:prstGeom prst="rect">
            <a:avLst/>
          </a:prstGeom>
        </p:spPr>
        <p:txBody>
          <a:bodyPr vert="horz" lIns="97360" tIns="48682" rIns="97360" bIns="48682"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6"/>
            <a:ext cx="3169920" cy="480060"/>
          </a:xfrm>
          <a:prstGeom prst="rect">
            <a:avLst/>
          </a:prstGeom>
        </p:spPr>
        <p:txBody>
          <a:bodyPr vert="horz" lIns="97360" tIns="48682" rIns="97360" bIns="48682" rtlCol="0" anchor="b"/>
          <a:lstStyle>
            <a:lvl1pPr algn="r">
              <a:defRPr sz="1300"/>
            </a:lvl1pPr>
          </a:lstStyle>
          <a:p>
            <a:fld id="{A4F9F52D-FF9D-468C-9A64-B282AF48775F}" type="slidenum">
              <a:rPr lang="en-US" smtClean="0"/>
              <a:t>‹#›</a:t>
            </a:fld>
            <a:endParaRPr lang="en-US"/>
          </a:p>
        </p:txBody>
      </p:sp>
    </p:spTree>
    <p:extLst>
      <p:ext uri="{BB962C8B-B14F-4D97-AF65-F5344CB8AC3E}">
        <p14:creationId xmlns:p14="http://schemas.microsoft.com/office/powerpoint/2010/main" val="178409787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9F52D-FF9D-468C-9A64-B282AF48775F}" type="slidenum">
              <a:rPr lang="en-US" smtClean="0"/>
              <a:t>1</a:t>
            </a:fld>
            <a:endParaRPr lang="en-US"/>
          </a:p>
        </p:txBody>
      </p:sp>
      <p:sp>
        <p:nvSpPr>
          <p:cNvPr id="5" name="Header Placeholder 4"/>
          <p:cNvSpPr>
            <a:spLocks noGrp="1"/>
          </p:cNvSpPr>
          <p:nvPr>
            <p:ph type="hdr" sz="quarter" idx="11"/>
          </p:nvPr>
        </p:nvSpPr>
        <p:spPr/>
        <p:txBody>
          <a:bodyPr/>
          <a:lstStyle/>
          <a:p>
            <a:r>
              <a:rPr lang="en-US"/>
              <a:t>Council on Developmental Disabilities Meeting</a:t>
            </a:r>
          </a:p>
        </p:txBody>
      </p:sp>
      <p:sp>
        <p:nvSpPr>
          <p:cNvPr id="6" name="Date Placeholder 5"/>
          <p:cNvSpPr>
            <a:spLocks noGrp="1"/>
          </p:cNvSpPr>
          <p:nvPr>
            <p:ph type="dt" idx="12"/>
          </p:nvPr>
        </p:nvSpPr>
        <p:spPr/>
        <p:txBody>
          <a:bodyPr/>
          <a:lstStyle/>
          <a:p>
            <a:r>
              <a:rPr lang="en-US"/>
              <a:t>October 25, 2024</a:t>
            </a:r>
          </a:p>
        </p:txBody>
      </p:sp>
    </p:spTree>
    <p:extLst>
      <p:ext uri="{BB962C8B-B14F-4D97-AF65-F5344CB8AC3E}">
        <p14:creationId xmlns:p14="http://schemas.microsoft.com/office/powerpoint/2010/main" val="330879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 topics” = issues that:</a:t>
            </a:r>
          </a:p>
          <a:p>
            <a:pPr lvl="1"/>
            <a:r>
              <a:rPr lang="en-US" dirty="0"/>
              <a:t>We’ve heard advocates in the disability field are concerned about</a:t>
            </a:r>
          </a:p>
          <a:p>
            <a:pPr lvl="1"/>
            <a:r>
              <a:rPr lang="en-US" dirty="0"/>
              <a:t>We’ve seen state and national disability organizations engaging on</a:t>
            </a:r>
          </a:p>
          <a:p>
            <a:pPr lvl="1"/>
            <a:r>
              <a:rPr lang="en-US" dirty="0"/>
              <a:t>We’ve seen a lot of media coverage about</a:t>
            </a:r>
          </a:p>
          <a:p>
            <a:endParaRPr lang="en-US" dirty="0"/>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3</a:t>
            </a:fld>
            <a:endParaRPr lang="en-US"/>
          </a:p>
        </p:txBody>
      </p:sp>
    </p:spTree>
    <p:extLst>
      <p:ext uri="{BB962C8B-B14F-4D97-AF65-F5344CB8AC3E}">
        <p14:creationId xmlns:p14="http://schemas.microsoft.com/office/powerpoint/2010/main" val="312524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effectLst/>
                <a:latin typeface="Arial" panose="020B0604020202020204" pitchFamily="34" charset="0"/>
                <a:ea typeface="Times New Roman" panose="02020603050405020304" pitchFamily="18" charset="0"/>
              </a:rPr>
              <a:t>Special session = bill being discussed RIGHT NOW, amendments may be getting introduced</a:t>
            </a:r>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5</a:t>
            </a:fld>
            <a:endParaRPr lang="en-US"/>
          </a:p>
        </p:txBody>
      </p:sp>
    </p:spTree>
    <p:extLst>
      <p:ext uri="{BB962C8B-B14F-4D97-AF65-F5344CB8AC3E}">
        <p14:creationId xmlns:p14="http://schemas.microsoft.com/office/powerpoint/2010/main" val="200283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6</a:t>
            </a:fld>
            <a:endParaRPr lang="en-US"/>
          </a:p>
        </p:txBody>
      </p:sp>
    </p:spTree>
    <p:extLst>
      <p:ext uri="{BB962C8B-B14F-4D97-AF65-F5344CB8AC3E}">
        <p14:creationId xmlns:p14="http://schemas.microsoft.com/office/powerpoint/2010/main" val="355430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7</a:t>
            </a:fld>
            <a:endParaRPr lang="en-US"/>
          </a:p>
        </p:txBody>
      </p:sp>
    </p:spTree>
    <p:extLst>
      <p:ext uri="{BB962C8B-B14F-4D97-AF65-F5344CB8AC3E}">
        <p14:creationId xmlns:p14="http://schemas.microsoft.com/office/powerpoint/2010/main" val="83291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8</a:t>
            </a:fld>
            <a:endParaRPr lang="en-US"/>
          </a:p>
        </p:txBody>
      </p:sp>
    </p:spTree>
    <p:extLst>
      <p:ext uri="{BB962C8B-B14F-4D97-AF65-F5344CB8AC3E}">
        <p14:creationId xmlns:p14="http://schemas.microsoft.com/office/powerpoint/2010/main" val="66889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proposed re Medicaid financing include:</a:t>
            </a:r>
          </a:p>
          <a:p>
            <a:endParaRPr lang="en-US" dirty="0"/>
          </a:p>
          <a:p>
            <a:pPr lvl="0"/>
            <a:r>
              <a:rPr lang="en-US" dirty="0"/>
              <a:t>#1 Medicaid Block Grants </a:t>
            </a:r>
          </a:p>
          <a:p>
            <a:pPr lvl="0"/>
            <a:r>
              <a:rPr lang="en-US" dirty="0"/>
              <a:t>#2 Decrease amount of Federal Medicaid dollars (FMAP) going to states</a:t>
            </a:r>
          </a:p>
          <a:p>
            <a:pPr lvl="0"/>
            <a:r>
              <a:rPr lang="en-US" dirty="0"/>
              <a:t>#3 Limit amount of Medicaid dollars that can be spent on one person (per capita or lifetime cap)</a:t>
            </a:r>
          </a:p>
          <a:p>
            <a:pPr lvl="0"/>
            <a:r>
              <a:rPr lang="en-US" dirty="0"/>
              <a:t>#4 Medicaid work requirements </a:t>
            </a:r>
          </a:p>
          <a:p>
            <a:pPr lvl="0"/>
            <a:r>
              <a:rPr lang="en-US" dirty="0"/>
              <a:t>#5 Change what must be covered under Affordable Care Act (ACA)</a:t>
            </a:r>
          </a:p>
          <a:p>
            <a:pPr lvl="0"/>
            <a:r>
              <a:rPr lang="en-US" dirty="0"/>
              <a:t>#6 Concentrate healthy people and sick people into separate groups</a:t>
            </a:r>
          </a:p>
          <a:p>
            <a:pPr lvl="0"/>
            <a:r>
              <a:rPr lang="en-US" dirty="0"/>
              <a:t>#7 Stop Federal money that lowers Affordable Care Act (ACA) premiums</a:t>
            </a:r>
          </a:p>
          <a:p>
            <a:pPr lvl="0"/>
            <a:r>
              <a:rPr lang="en-US" dirty="0"/>
              <a:t>#8 Lower or stop Federal funding for Medicaid expansion population </a:t>
            </a:r>
          </a:p>
          <a:p>
            <a:endParaRPr lang="en-US" dirty="0"/>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10</a:t>
            </a:fld>
            <a:endParaRPr lang="en-US"/>
          </a:p>
        </p:txBody>
      </p:sp>
    </p:spTree>
    <p:extLst>
      <p:ext uri="{BB962C8B-B14F-4D97-AF65-F5344CB8AC3E}">
        <p14:creationId xmlns:p14="http://schemas.microsoft.com/office/powerpoint/2010/main" val="207425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https://aahd.us/wp-content/uploads/2025/01/CCD-MedicaidDisability-FastFacts-01142025.pdf</a:t>
            </a:r>
          </a:p>
        </p:txBody>
      </p:sp>
      <p:sp>
        <p:nvSpPr>
          <p:cNvPr id="4" name="Header Placeholder 3"/>
          <p:cNvSpPr>
            <a:spLocks noGrp="1"/>
          </p:cNvSpPr>
          <p:nvPr>
            <p:ph type="hdr" sz="quarter"/>
          </p:nvPr>
        </p:nvSpPr>
        <p:spPr/>
        <p:txBody>
          <a:bodyPr/>
          <a:lstStyle/>
          <a:p>
            <a:r>
              <a:rPr lang="en-US"/>
              <a:t>Council on Developmental Disabilities Meeting</a:t>
            </a:r>
          </a:p>
        </p:txBody>
      </p:sp>
      <p:sp>
        <p:nvSpPr>
          <p:cNvPr id="5" name="Date Placeholder 4"/>
          <p:cNvSpPr>
            <a:spLocks noGrp="1"/>
          </p:cNvSpPr>
          <p:nvPr>
            <p:ph type="dt" idx="1"/>
          </p:nvPr>
        </p:nvSpPr>
        <p:spPr/>
        <p:txBody>
          <a:bodyPr/>
          <a:lstStyle/>
          <a:p>
            <a:r>
              <a:rPr lang="en-US"/>
              <a:t>October 25, 2024</a:t>
            </a:r>
          </a:p>
        </p:txBody>
      </p:sp>
      <p:sp>
        <p:nvSpPr>
          <p:cNvPr id="6" name="Slide Number Placeholder 5"/>
          <p:cNvSpPr>
            <a:spLocks noGrp="1"/>
          </p:cNvSpPr>
          <p:nvPr>
            <p:ph type="sldNum" sz="quarter" idx="5"/>
          </p:nvPr>
        </p:nvSpPr>
        <p:spPr/>
        <p:txBody>
          <a:bodyPr/>
          <a:lstStyle/>
          <a:p>
            <a:fld id="{A4F9F52D-FF9D-468C-9A64-B282AF48775F}" type="slidenum">
              <a:rPr lang="en-US" smtClean="0"/>
              <a:t>11</a:t>
            </a:fld>
            <a:endParaRPr lang="en-US"/>
          </a:p>
        </p:txBody>
      </p:sp>
    </p:spTree>
    <p:extLst>
      <p:ext uri="{BB962C8B-B14F-4D97-AF65-F5344CB8AC3E}">
        <p14:creationId xmlns:p14="http://schemas.microsoft.com/office/powerpoint/2010/main" val="1186904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 y="4038603"/>
            <a:ext cx="8991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76200" y="5461001"/>
            <a:ext cx="8991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616293"/>
            <a:ext cx="7315200" cy="1796613"/>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014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628650" y="1825625"/>
            <a:ext cx="38862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4629150" y="1825625"/>
            <a:ext cx="38862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4569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458443" y="1041400"/>
            <a:ext cx="8227115" cy="2387600"/>
          </a:xfrm>
        </p:spPr>
        <p:txBody>
          <a:bodyPr anchor="b"/>
          <a:lstStyle>
            <a:lvl1pPr algn="l">
              <a:defRPr sz="45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458443" y="3521075"/>
            <a:ext cx="8227115"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info goes here.</a:t>
            </a:r>
          </a:p>
        </p:txBody>
      </p:sp>
    </p:spTree>
    <p:extLst>
      <p:ext uri="{BB962C8B-B14F-4D97-AF65-F5344CB8AC3E}">
        <p14:creationId xmlns:p14="http://schemas.microsoft.com/office/powerpoint/2010/main" val="133992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01870"/>
            <a:ext cx="3413760" cy="838419"/>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623888" y="1709739"/>
            <a:ext cx="7886700" cy="2852737"/>
          </a:xfrm>
        </p:spPr>
        <p:txBody>
          <a:bodyPr anchor="b"/>
          <a:lstStyle>
            <a:lvl1pPr>
              <a:defRPr sz="45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414188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629841" y="365126"/>
            <a:ext cx="78867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629842" y="2505075"/>
            <a:ext cx="3868340"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4629150" y="2505075"/>
            <a:ext cx="3887391"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86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4256568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02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Subtopic goes here.</a:t>
            </a:r>
          </a:p>
        </p:txBody>
      </p:sp>
    </p:spTree>
    <p:extLst>
      <p:ext uri="{BB962C8B-B14F-4D97-AF65-F5344CB8AC3E}">
        <p14:creationId xmlns:p14="http://schemas.microsoft.com/office/powerpoint/2010/main" val="4175297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629841" y="457200"/>
            <a:ext cx="2949178" cy="1600200"/>
          </a:xfrm>
        </p:spPr>
        <p:txBody>
          <a:bodyPr anchor="b"/>
          <a:lstStyle>
            <a:lvl1pPr>
              <a:defRPr sz="24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Supporting info goes here.</a:t>
            </a:r>
          </a:p>
        </p:txBody>
      </p:sp>
    </p:spTree>
    <p:extLst>
      <p:ext uri="{BB962C8B-B14F-4D97-AF65-F5344CB8AC3E}">
        <p14:creationId xmlns:p14="http://schemas.microsoft.com/office/powerpoint/2010/main" val="1419766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627106" y="2057400"/>
            <a:ext cx="7889789" cy="2743200"/>
          </a:xfrm>
          <a:prstGeom prst="rect">
            <a:avLst/>
          </a:prstGeom>
        </p:spPr>
        <p:txBody>
          <a:bodyPr anchor="ctr">
            <a:normAutofit/>
          </a:bodyPr>
          <a:lstStyle>
            <a:lvl1pPr algn="ctr">
              <a:defRPr sz="3300" b="0">
                <a:solidFill>
                  <a:srgbClr val="F6941F"/>
                </a:solidFill>
              </a:defRPr>
            </a:lvl1pPr>
          </a:lstStyle>
          <a:p>
            <a:r>
              <a:rPr lang="en-US" dirty="0"/>
              <a:t>Section Header Goes Here</a:t>
            </a:r>
          </a:p>
        </p:txBody>
      </p:sp>
    </p:spTree>
    <p:extLst>
      <p:ext uri="{BB962C8B-B14F-4D97-AF65-F5344CB8AC3E}">
        <p14:creationId xmlns:p14="http://schemas.microsoft.com/office/powerpoint/2010/main" val="232906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5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 y="6278478"/>
            <a:ext cx="1950720" cy="479096"/>
          </a:xfrm>
          <a:prstGeom prst="rect">
            <a:avLst/>
          </a:prstGeom>
        </p:spPr>
      </p:pic>
    </p:spTree>
    <p:extLst>
      <p:ext uri="{BB962C8B-B14F-4D97-AF65-F5344CB8AC3E}">
        <p14:creationId xmlns:p14="http://schemas.microsoft.com/office/powerpoint/2010/main" val="168248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71" r:id="rId4"/>
    <p:sldLayoutId id="2147483668" r:id="rId5"/>
    <p:sldLayoutId id="2147483665" r:id="rId6"/>
    <p:sldLayoutId id="2147483672" r:id="rId7"/>
    <p:sldLayoutId id="2147483673" r:id="rId8"/>
    <p:sldLayoutId id="2147483679" r:id="rId9"/>
    <p:sldLayoutId id="2147483674" r:id="rId10"/>
    <p:sldLayoutId id="2147483662" r:id="rId11"/>
    <p:sldLayoutId id="2147483663" r:id="rId12"/>
    <p:sldLayoutId id="2147483676" r:id="rId13"/>
    <p:sldLayoutId id="2147483677" r:id="rId14"/>
    <p:sldLayoutId id="2147483675" r:id="rId15"/>
    <p:sldLayoutId id="2147483678"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ED28DF-B9B5-4240-B469-CE97AD99E533}"/>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628650" y="454578"/>
            <a:ext cx="78867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628650" y="1915077"/>
            <a:ext cx="7886700" cy="4351338"/>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8555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xStyles>
    <p:titleStyle>
      <a:lvl1pPr algn="l" defTabSz="685800" rtl="0" eaLnBrk="1" latinLnBrk="0" hangingPunct="1">
        <a:lnSpc>
          <a:spcPct val="90000"/>
        </a:lnSpc>
        <a:spcBef>
          <a:spcPct val="0"/>
        </a:spcBef>
        <a:buNone/>
        <a:defRPr sz="3300" kern="1200">
          <a:solidFill>
            <a:srgbClr val="F6941F"/>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b="0" kern="1200">
          <a:solidFill>
            <a:srgbClr val="11574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Courier New" panose="02070309020205020404" pitchFamily="49" charset="0"/>
        <a:buChar char="o"/>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Wingdings" pitchFamily="2" charset="2"/>
        <a:buChar char="§"/>
        <a:defRPr sz="135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628650" y="2056088"/>
            <a:ext cx="7886700" cy="2745824"/>
          </a:xfrm>
          <a:prstGeom prst="rect">
            <a:avLst/>
          </a:prstGeom>
        </p:spPr>
        <p:txBody>
          <a:bodyPr vert="horz" lIns="91440" tIns="45720" rIns="91440" bIns="45720" rtlCol="0" anchor="ctr">
            <a:normAutofit/>
          </a:bodyPr>
          <a:lstStyle/>
          <a:p>
            <a:r>
              <a:rPr lang="en-US" dirty="0"/>
              <a:t>Section Header Goes Here</a:t>
            </a:r>
          </a:p>
        </p:txBody>
      </p:sp>
    </p:spTree>
    <p:extLst>
      <p:ext uri="{BB962C8B-B14F-4D97-AF65-F5344CB8AC3E}">
        <p14:creationId xmlns:p14="http://schemas.microsoft.com/office/powerpoint/2010/main" val="805461721"/>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ctr" defTabSz="685800" rtl="0" eaLnBrk="1" latinLnBrk="0" hangingPunct="1">
        <a:lnSpc>
          <a:spcPct val="90000"/>
        </a:lnSpc>
        <a:spcBef>
          <a:spcPct val="0"/>
        </a:spcBef>
        <a:buNone/>
        <a:defRPr sz="3300" kern="1200">
          <a:solidFill>
            <a:srgbClr val="F6941F"/>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hyperlink" Target="mailto:emma.shouse@tn.gov" TargetMode="External"/><Relationship Id="rId2" Type="http://schemas.openxmlformats.org/officeDocument/2006/relationships/hyperlink" Target="mailto:Tnddc@tn.gov" TargetMode="External"/><Relationship Id="rId1" Type="http://schemas.openxmlformats.org/officeDocument/2006/relationships/slideLayout" Target="../slideLayouts/slideLayout4.xml"/><Relationship Id="rId6" Type="http://schemas.openxmlformats.org/officeDocument/2006/relationships/hyperlink" Target="https://www.disabilityrightstn.org/resources/" TargetMode="External"/><Relationship Id="rId5" Type="http://schemas.openxmlformats.org/officeDocument/2006/relationships/hyperlink" Target="https://www.tndisability.org/2025-policy-priorities" TargetMode="External"/><Relationship Id="rId4" Type="http://schemas.openxmlformats.org/officeDocument/2006/relationships/hyperlink" Target="https://www.tn.gov/cdd/engage-with-us/subscribe-to-council-updates.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Hot Topics in Disability Policy</a:t>
            </a:r>
          </a:p>
        </p:txBody>
      </p:sp>
      <p:sp>
        <p:nvSpPr>
          <p:cNvPr id="3" name="Text Placeholder 2"/>
          <p:cNvSpPr>
            <a:spLocks noGrp="1"/>
          </p:cNvSpPr>
          <p:nvPr>
            <p:ph type="body" sz="quarter" idx="12"/>
          </p:nvPr>
        </p:nvSpPr>
        <p:spPr>
          <a:xfrm>
            <a:off x="152400" y="5235388"/>
            <a:ext cx="8839200" cy="886013"/>
          </a:xfrm>
        </p:spPr>
        <p:txBody>
          <a:bodyPr>
            <a:normAutofit fontScale="92500" lnSpcReduction="10000"/>
          </a:bodyPr>
          <a:lstStyle/>
          <a:p>
            <a:r>
              <a:rPr lang="en-US" dirty="0">
                <a:latin typeface="PermianSlabSerifTypeface"/>
              </a:rPr>
              <a:t>Emma Garton, Policy Director</a:t>
            </a:r>
          </a:p>
          <a:p>
            <a:r>
              <a:rPr lang="en-US" dirty="0">
                <a:latin typeface="PermianSlabSerifTypeface"/>
              </a:rPr>
              <a:t>Jan. 2025</a:t>
            </a:r>
          </a:p>
        </p:txBody>
      </p:sp>
    </p:spTree>
    <p:extLst>
      <p:ext uri="{BB962C8B-B14F-4D97-AF65-F5344CB8AC3E}">
        <p14:creationId xmlns:p14="http://schemas.microsoft.com/office/powerpoint/2010/main" val="243261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48B4-6A51-9C84-3527-12F34560A0D1}"/>
              </a:ext>
            </a:extLst>
          </p:cNvPr>
          <p:cNvSpPr>
            <a:spLocks noGrp="1"/>
          </p:cNvSpPr>
          <p:nvPr>
            <p:ph type="title"/>
          </p:nvPr>
        </p:nvSpPr>
        <p:spPr/>
        <p:txBody>
          <a:bodyPr/>
          <a:lstStyle/>
          <a:p>
            <a:r>
              <a:rPr lang="en-US" dirty="0"/>
              <a:t>Medicaid Funding &amp; SNAP cuts</a:t>
            </a:r>
          </a:p>
        </p:txBody>
      </p:sp>
      <p:graphicFrame>
        <p:nvGraphicFramePr>
          <p:cNvPr id="4" name="Content Placeholder 3">
            <a:extLst>
              <a:ext uri="{FF2B5EF4-FFF2-40B4-BE49-F238E27FC236}">
                <a16:creationId xmlns:a16="http://schemas.microsoft.com/office/drawing/2014/main" id="{2C2FF0BA-6715-A459-B4D1-208391FB34CD}"/>
              </a:ext>
            </a:extLst>
          </p:cNvPr>
          <p:cNvGraphicFramePr>
            <a:graphicFrameLocks noGrp="1"/>
          </p:cNvGraphicFramePr>
          <p:nvPr>
            <p:ph idx="1"/>
            <p:extLst>
              <p:ext uri="{D42A27DB-BD31-4B8C-83A1-F6EECF244321}">
                <p14:modId xmlns:p14="http://schemas.microsoft.com/office/powerpoint/2010/main" val="2895217671"/>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5B00C184-A3C8-0988-88FC-676566606AFD}"/>
              </a:ext>
            </a:extLst>
          </p:cNvPr>
          <p:cNvGraphicFramePr>
            <a:graphicFrameLocks/>
          </p:cNvGraphicFramePr>
          <p:nvPr>
            <p:extLst>
              <p:ext uri="{D42A27DB-BD31-4B8C-83A1-F6EECF244321}">
                <p14:modId xmlns:p14="http://schemas.microsoft.com/office/powerpoint/2010/main" val="2320229677"/>
              </p:ext>
            </p:extLst>
          </p:nvPr>
        </p:nvGraphicFramePr>
        <p:xfrm>
          <a:off x="381000" y="1003304"/>
          <a:ext cx="8763000" cy="5148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9279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48B4-6A51-9C84-3527-12F34560A0D1}"/>
              </a:ext>
            </a:extLst>
          </p:cNvPr>
          <p:cNvSpPr>
            <a:spLocks noGrp="1"/>
          </p:cNvSpPr>
          <p:nvPr>
            <p:ph type="title"/>
          </p:nvPr>
        </p:nvSpPr>
        <p:spPr/>
        <p:txBody>
          <a:bodyPr/>
          <a:lstStyle/>
          <a:p>
            <a:r>
              <a:rPr lang="en-US" dirty="0"/>
              <a:t>Medicaid Funding &amp; SNAP Cuts (slide 2)</a:t>
            </a:r>
          </a:p>
        </p:txBody>
      </p:sp>
      <p:graphicFrame>
        <p:nvGraphicFramePr>
          <p:cNvPr id="4" name="Content Placeholder 3">
            <a:extLst>
              <a:ext uri="{FF2B5EF4-FFF2-40B4-BE49-F238E27FC236}">
                <a16:creationId xmlns:a16="http://schemas.microsoft.com/office/drawing/2014/main" id="{2C2FF0BA-6715-A459-B4D1-208391FB34CD}"/>
              </a:ext>
            </a:extLst>
          </p:cNvPr>
          <p:cNvGraphicFramePr>
            <a:graphicFrameLocks noGrp="1"/>
          </p:cNvGraphicFramePr>
          <p:nvPr>
            <p:ph idx="1"/>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5B00C184-A3C8-0988-88FC-676566606AFD}"/>
              </a:ext>
            </a:extLst>
          </p:cNvPr>
          <p:cNvGraphicFramePr>
            <a:graphicFrameLocks/>
          </p:cNvGraphicFramePr>
          <p:nvPr>
            <p:extLst>
              <p:ext uri="{D42A27DB-BD31-4B8C-83A1-F6EECF244321}">
                <p14:modId xmlns:p14="http://schemas.microsoft.com/office/powerpoint/2010/main" val="993411908"/>
              </p:ext>
            </p:extLst>
          </p:nvPr>
        </p:nvGraphicFramePr>
        <p:xfrm>
          <a:off x="381000" y="1003304"/>
          <a:ext cx="8763000" cy="5300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477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0701-239F-58C6-44DE-5FE4089BBA79}"/>
              </a:ext>
            </a:extLst>
          </p:cNvPr>
          <p:cNvSpPr>
            <a:spLocks noGrp="1"/>
          </p:cNvSpPr>
          <p:nvPr>
            <p:ph type="title"/>
          </p:nvPr>
        </p:nvSpPr>
        <p:spPr/>
        <p:txBody>
          <a:bodyPr/>
          <a:lstStyle/>
          <a:p>
            <a:r>
              <a:rPr lang="en-US" dirty="0"/>
              <a:t>Medicaid Funding &amp; SNAP Cuts (slide 2)</a:t>
            </a:r>
          </a:p>
        </p:txBody>
      </p:sp>
      <p:graphicFrame>
        <p:nvGraphicFramePr>
          <p:cNvPr id="4" name="Diagram 3">
            <a:extLst>
              <a:ext uri="{FF2B5EF4-FFF2-40B4-BE49-F238E27FC236}">
                <a16:creationId xmlns:a16="http://schemas.microsoft.com/office/drawing/2014/main" id="{E33816B6-1829-1344-3FDE-217B7389FD2F}"/>
              </a:ext>
            </a:extLst>
          </p:cNvPr>
          <p:cNvGraphicFramePr/>
          <p:nvPr>
            <p:extLst>
              <p:ext uri="{D42A27DB-BD31-4B8C-83A1-F6EECF244321}">
                <p14:modId xmlns:p14="http://schemas.microsoft.com/office/powerpoint/2010/main" val="1524202504"/>
              </p:ext>
            </p:extLst>
          </p:nvPr>
        </p:nvGraphicFramePr>
        <p:xfrm>
          <a:off x="152400" y="1308847"/>
          <a:ext cx="8686800" cy="4751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06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3A6F-7701-496A-16DB-57009337BA69}"/>
              </a:ext>
            </a:extLst>
          </p:cNvPr>
          <p:cNvSpPr>
            <a:spLocks noGrp="1"/>
          </p:cNvSpPr>
          <p:nvPr>
            <p:ph type="title"/>
          </p:nvPr>
        </p:nvSpPr>
        <p:spPr/>
        <p:txBody>
          <a:bodyPr/>
          <a:lstStyle/>
          <a:p>
            <a:r>
              <a:rPr lang="en-US" dirty="0"/>
              <a:t>Stay informed!</a:t>
            </a:r>
          </a:p>
        </p:txBody>
      </p:sp>
      <p:sp>
        <p:nvSpPr>
          <p:cNvPr id="3" name="Content Placeholder 2">
            <a:extLst>
              <a:ext uri="{FF2B5EF4-FFF2-40B4-BE49-F238E27FC236}">
                <a16:creationId xmlns:a16="http://schemas.microsoft.com/office/drawing/2014/main" id="{A1852AFF-BA76-2B6A-95BC-1DEEE4A7DC0B}"/>
              </a:ext>
            </a:extLst>
          </p:cNvPr>
          <p:cNvSpPr>
            <a:spLocks noGrp="1"/>
          </p:cNvSpPr>
          <p:nvPr>
            <p:ph idx="1"/>
          </p:nvPr>
        </p:nvSpPr>
        <p:spPr/>
        <p:txBody>
          <a:bodyPr>
            <a:normAutofit/>
          </a:bodyPr>
          <a:lstStyle/>
          <a:p>
            <a:pPr marL="0" indent="0" algn="ctr">
              <a:buNone/>
            </a:pPr>
            <a:r>
              <a:rPr lang="en-US" b="1" u="sng" dirty="0"/>
              <a:t>Questions?</a:t>
            </a:r>
          </a:p>
          <a:p>
            <a:pPr marL="0" indent="0" algn="ctr">
              <a:buNone/>
            </a:pPr>
            <a:r>
              <a:rPr lang="en-US" dirty="0"/>
              <a:t>Emma Garton, TN Council on Developmental Disabilities</a:t>
            </a:r>
          </a:p>
          <a:p>
            <a:pPr marL="0" indent="0" algn="ctr">
              <a:buNone/>
            </a:pPr>
            <a:r>
              <a:rPr lang="en-US" dirty="0"/>
              <a:t> </a:t>
            </a:r>
            <a:r>
              <a:rPr lang="en-US" dirty="0">
                <a:hlinkClick r:id="rId2"/>
              </a:rPr>
              <a:t>Tnddc@tn.gov</a:t>
            </a:r>
            <a:r>
              <a:rPr lang="en-US" dirty="0"/>
              <a:t>; </a:t>
            </a:r>
            <a:r>
              <a:rPr lang="en-US" dirty="0">
                <a:hlinkClick r:id="rId3"/>
              </a:rPr>
              <a:t>emma.shouse@tn.gov</a:t>
            </a:r>
            <a:r>
              <a:rPr lang="en-US" dirty="0"/>
              <a:t> </a:t>
            </a:r>
          </a:p>
          <a:p>
            <a:pPr marL="0" indent="0" algn="ctr">
              <a:buNone/>
            </a:pPr>
            <a:endParaRPr lang="en-US" dirty="0"/>
          </a:p>
          <a:p>
            <a:pPr marL="0" indent="0" algn="ctr">
              <a:buNone/>
            </a:pPr>
            <a:r>
              <a:rPr lang="en-US" b="1" u="sng" dirty="0"/>
              <a:t>Follow state disability policy news:</a:t>
            </a:r>
          </a:p>
          <a:p>
            <a:pPr marL="0" indent="0" algn="ctr">
              <a:buNone/>
            </a:pPr>
            <a:r>
              <a:rPr lang="en-US" dirty="0"/>
              <a:t>TN DD Council: </a:t>
            </a:r>
            <a:r>
              <a:rPr lang="en-US" dirty="0">
                <a:hlinkClick r:id="rId4"/>
              </a:rPr>
              <a:t>https://www.tn.gov/cdd/engage-with-us/subscribe-to-council-updates.html</a:t>
            </a:r>
            <a:r>
              <a:rPr lang="en-US" dirty="0"/>
              <a:t> </a:t>
            </a:r>
          </a:p>
          <a:p>
            <a:pPr marL="0" indent="0" algn="ctr">
              <a:buNone/>
            </a:pPr>
            <a:r>
              <a:rPr lang="en-US" dirty="0"/>
              <a:t>TN Disability Coalition: </a:t>
            </a:r>
            <a:r>
              <a:rPr lang="en-US" dirty="0">
                <a:hlinkClick r:id="rId5"/>
              </a:rPr>
              <a:t>https://www.tndisability.org/2025-policy-priorities</a:t>
            </a:r>
            <a:r>
              <a:rPr lang="en-US" dirty="0"/>
              <a:t> </a:t>
            </a:r>
          </a:p>
          <a:p>
            <a:pPr marL="0" indent="0" algn="ctr">
              <a:buNone/>
            </a:pPr>
            <a:r>
              <a:rPr lang="en-US" dirty="0"/>
              <a:t>Disability Rights TN: </a:t>
            </a:r>
            <a:r>
              <a:rPr lang="en-US" dirty="0">
                <a:hlinkClick r:id="rId6"/>
              </a:rPr>
              <a:t>https://www.disabilityrightstn.org/resources/</a:t>
            </a:r>
            <a:r>
              <a:rPr lang="en-US" dirty="0"/>
              <a:t> </a:t>
            </a:r>
          </a:p>
        </p:txBody>
      </p:sp>
    </p:spTree>
    <p:extLst>
      <p:ext uri="{BB962C8B-B14F-4D97-AF65-F5344CB8AC3E}">
        <p14:creationId xmlns:p14="http://schemas.microsoft.com/office/powerpoint/2010/main" val="181770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E901-2F5E-883D-7CBA-9050F320AE58}"/>
              </a:ext>
            </a:extLst>
          </p:cNvPr>
          <p:cNvSpPr>
            <a:spLocks noGrp="1"/>
          </p:cNvSpPr>
          <p:nvPr>
            <p:ph type="title"/>
          </p:nvPr>
        </p:nvSpPr>
        <p:spPr/>
        <p:txBody>
          <a:bodyPr/>
          <a:lstStyle/>
          <a:p>
            <a:r>
              <a:rPr lang="en-US" dirty="0"/>
              <a:t>Setting the stage</a:t>
            </a:r>
          </a:p>
        </p:txBody>
      </p:sp>
      <p:graphicFrame>
        <p:nvGraphicFramePr>
          <p:cNvPr id="5" name="Content Placeholder 4">
            <a:extLst>
              <a:ext uri="{FF2B5EF4-FFF2-40B4-BE49-F238E27FC236}">
                <a16:creationId xmlns:a16="http://schemas.microsoft.com/office/drawing/2014/main" id="{2828779D-1305-274F-BB0B-42D72A857052}"/>
              </a:ext>
            </a:extLst>
          </p:cNvPr>
          <p:cNvGraphicFramePr>
            <a:graphicFrameLocks noGrp="1"/>
          </p:cNvGraphicFramePr>
          <p:nvPr>
            <p:ph idx="1"/>
            <p:extLst>
              <p:ext uri="{D42A27DB-BD31-4B8C-83A1-F6EECF244321}">
                <p14:modId xmlns:p14="http://schemas.microsoft.com/office/powerpoint/2010/main" val="1440049961"/>
              </p:ext>
            </p:extLst>
          </p:nvPr>
        </p:nvGraphicFramePr>
        <p:xfrm>
          <a:off x="228600" y="1193800"/>
          <a:ext cx="8763000" cy="4958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3862E3B-1FBE-E1C0-4FAC-AFEC9156837A}"/>
              </a:ext>
            </a:extLst>
          </p:cNvPr>
          <p:cNvSpPr>
            <a:spLocks noGrp="1"/>
          </p:cNvSpPr>
          <p:nvPr>
            <p:ph type="sldNum" sz="quarter" idx="12"/>
          </p:nvPr>
        </p:nvSpPr>
        <p:spPr/>
        <p:txBody>
          <a:bodyPr/>
          <a:lstStyle/>
          <a:p>
            <a:fld id="{5C76A076-0EB6-4ACF-BC93-AE169B35ECF5}" type="slidenum">
              <a:rPr lang="en-US" smtClean="0"/>
              <a:pPr/>
              <a:t>2</a:t>
            </a:fld>
            <a:endParaRPr lang="en-US" dirty="0"/>
          </a:p>
        </p:txBody>
      </p:sp>
    </p:spTree>
    <p:extLst>
      <p:ext uri="{BB962C8B-B14F-4D97-AF65-F5344CB8AC3E}">
        <p14:creationId xmlns:p14="http://schemas.microsoft.com/office/powerpoint/2010/main" val="426966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E901-2F5E-883D-7CBA-9050F320AE58}"/>
              </a:ext>
            </a:extLst>
          </p:cNvPr>
          <p:cNvSpPr>
            <a:spLocks noGrp="1"/>
          </p:cNvSpPr>
          <p:nvPr>
            <p:ph type="title"/>
          </p:nvPr>
        </p:nvSpPr>
        <p:spPr/>
        <p:txBody>
          <a:bodyPr/>
          <a:lstStyle/>
          <a:p>
            <a:r>
              <a:rPr lang="en-US" dirty="0"/>
              <a:t>Setting the stage: our overview tonight</a:t>
            </a:r>
          </a:p>
        </p:txBody>
      </p:sp>
      <p:sp>
        <p:nvSpPr>
          <p:cNvPr id="3" name="Content Placeholder 2">
            <a:extLst>
              <a:ext uri="{FF2B5EF4-FFF2-40B4-BE49-F238E27FC236}">
                <a16:creationId xmlns:a16="http://schemas.microsoft.com/office/drawing/2014/main" id="{57BB5562-48F8-76CF-F1F4-F31FB4B9D17F}"/>
              </a:ext>
            </a:extLst>
          </p:cNvPr>
          <p:cNvSpPr>
            <a:spLocks noGrp="1"/>
          </p:cNvSpPr>
          <p:nvPr>
            <p:ph idx="1"/>
          </p:nvPr>
        </p:nvSpPr>
        <p:spPr/>
        <p:txBody>
          <a:bodyPr>
            <a:normAutofit fontScale="92500" lnSpcReduction="10000"/>
          </a:bodyPr>
          <a:lstStyle/>
          <a:p>
            <a:r>
              <a:rPr lang="en-US" sz="3200" dirty="0"/>
              <a:t>Brief nonpartisan info about 3 state and federal “hot topics”, including:</a:t>
            </a:r>
          </a:p>
          <a:p>
            <a:pPr lvl="1"/>
            <a:r>
              <a:rPr lang="en-US" sz="2800" dirty="0"/>
              <a:t>The basics – what it is, current status, what’s next</a:t>
            </a:r>
          </a:p>
          <a:p>
            <a:pPr lvl="1"/>
            <a:r>
              <a:rPr lang="en-US" sz="2800" dirty="0"/>
              <a:t>Why the policy is being proposed (why some people like it)</a:t>
            </a:r>
          </a:p>
          <a:p>
            <a:pPr lvl="1"/>
            <a:r>
              <a:rPr lang="en-US" sz="2800" dirty="0"/>
              <a:t>Main concerns (why people are worried about the policy proposal hurting people with disabilities)</a:t>
            </a:r>
          </a:p>
          <a:p>
            <a:pPr lvl="1"/>
            <a:r>
              <a:rPr lang="en-US" sz="2800" dirty="0"/>
              <a:t>Where to learn more</a:t>
            </a:r>
          </a:p>
          <a:p>
            <a:r>
              <a:rPr lang="en-US" sz="3200" dirty="0"/>
              <a:t>Note: there’s LOTS of hot topics, new developments constantly, &amp; we only have 15 minutes tonight! </a:t>
            </a:r>
            <a:r>
              <a:rPr lang="en-US" sz="3200" dirty="0">
                <a:sym typeface="Wingdings" panose="05000000000000000000" pitchFamily="2" charset="2"/>
              </a:rPr>
              <a:t></a:t>
            </a:r>
            <a:endParaRPr lang="en-US" sz="3200"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3862E3B-1FBE-E1C0-4FAC-AFEC9156837A}"/>
              </a:ext>
            </a:extLst>
          </p:cNvPr>
          <p:cNvSpPr>
            <a:spLocks noGrp="1"/>
          </p:cNvSpPr>
          <p:nvPr>
            <p:ph type="sldNum" sz="quarter" idx="12"/>
          </p:nvPr>
        </p:nvSpPr>
        <p:spPr/>
        <p:txBody>
          <a:bodyPr/>
          <a:lstStyle/>
          <a:p>
            <a:fld id="{5C76A076-0EB6-4ACF-BC93-AE169B35ECF5}" type="slidenum">
              <a:rPr lang="en-US" smtClean="0"/>
              <a:pPr/>
              <a:t>3</a:t>
            </a:fld>
            <a:endParaRPr lang="en-US" dirty="0"/>
          </a:p>
        </p:txBody>
      </p:sp>
    </p:spTree>
    <p:extLst>
      <p:ext uri="{BB962C8B-B14F-4D97-AF65-F5344CB8AC3E}">
        <p14:creationId xmlns:p14="http://schemas.microsoft.com/office/powerpoint/2010/main" val="31257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DCA3-14F3-8135-00D5-2B596EF118C9}"/>
              </a:ext>
            </a:extLst>
          </p:cNvPr>
          <p:cNvSpPr>
            <a:spLocks noGrp="1"/>
          </p:cNvSpPr>
          <p:nvPr>
            <p:ph type="ctrTitle"/>
          </p:nvPr>
        </p:nvSpPr>
        <p:spPr/>
        <p:txBody>
          <a:bodyPr/>
          <a:lstStyle/>
          <a:p>
            <a:r>
              <a:rPr lang="en-US" dirty="0"/>
              <a:t>Hot Topics in TN</a:t>
            </a:r>
          </a:p>
        </p:txBody>
      </p:sp>
    </p:spTree>
    <p:extLst>
      <p:ext uri="{BB962C8B-B14F-4D97-AF65-F5344CB8AC3E}">
        <p14:creationId xmlns:p14="http://schemas.microsoft.com/office/powerpoint/2010/main" val="253170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7BC7-2A36-8421-F102-D0CBB58AA7C9}"/>
              </a:ext>
            </a:extLst>
          </p:cNvPr>
          <p:cNvSpPr>
            <a:spLocks noGrp="1"/>
          </p:cNvSpPr>
          <p:nvPr>
            <p:ph type="title"/>
          </p:nvPr>
        </p:nvSpPr>
        <p:spPr/>
        <p:txBody>
          <a:bodyPr/>
          <a:lstStyle/>
          <a:p>
            <a:r>
              <a:rPr lang="en-US" dirty="0"/>
              <a:t>School Vouchers</a:t>
            </a:r>
          </a:p>
        </p:txBody>
      </p:sp>
      <p:graphicFrame>
        <p:nvGraphicFramePr>
          <p:cNvPr id="5" name="Content Placeholder 4">
            <a:extLst>
              <a:ext uri="{FF2B5EF4-FFF2-40B4-BE49-F238E27FC236}">
                <a16:creationId xmlns:a16="http://schemas.microsoft.com/office/drawing/2014/main" id="{2DE1525B-5CBC-24D9-C018-F7BE1B80BB20}"/>
              </a:ext>
            </a:extLst>
          </p:cNvPr>
          <p:cNvGraphicFramePr>
            <a:graphicFrameLocks noGrp="1"/>
          </p:cNvGraphicFramePr>
          <p:nvPr>
            <p:ph idx="1"/>
            <p:extLst>
              <p:ext uri="{D42A27DB-BD31-4B8C-83A1-F6EECF244321}">
                <p14:modId xmlns:p14="http://schemas.microsoft.com/office/powerpoint/2010/main" val="324868331"/>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92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7BC7-2A36-8421-F102-D0CBB58AA7C9}"/>
              </a:ext>
            </a:extLst>
          </p:cNvPr>
          <p:cNvSpPr>
            <a:spLocks noGrp="1"/>
          </p:cNvSpPr>
          <p:nvPr>
            <p:ph type="title"/>
          </p:nvPr>
        </p:nvSpPr>
        <p:spPr/>
        <p:txBody>
          <a:bodyPr/>
          <a:lstStyle/>
          <a:p>
            <a:r>
              <a:rPr lang="en-US" dirty="0"/>
              <a:t>School Vouchers</a:t>
            </a:r>
          </a:p>
        </p:txBody>
      </p:sp>
      <p:graphicFrame>
        <p:nvGraphicFramePr>
          <p:cNvPr id="5" name="Content Placeholder 4">
            <a:extLst>
              <a:ext uri="{FF2B5EF4-FFF2-40B4-BE49-F238E27FC236}">
                <a16:creationId xmlns:a16="http://schemas.microsoft.com/office/drawing/2014/main" id="{2DE1525B-5CBC-24D9-C018-F7BE1B80BB20}"/>
              </a:ext>
            </a:extLst>
          </p:cNvPr>
          <p:cNvGraphicFramePr>
            <a:graphicFrameLocks noGrp="1"/>
          </p:cNvGraphicFramePr>
          <p:nvPr>
            <p:ph idx="1"/>
            <p:extLst>
              <p:ext uri="{D42A27DB-BD31-4B8C-83A1-F6EECF244321}">
                <p14:modId xmlns:p14="http://schemas.microsoft.com/office/powerpoint/2010/main" val="1625813064"/>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86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7BC7-2A36-8421-F102-D0CBB58AA7C9}"/>
              </a:ext>
            </a:extLst>
          </p:cNvPr>
          <p:cNvSpPr>
            <a:spLocks noGrp="1"/>
          </p:cNvSpPr>
          <p:nvPr>
            <p:ph type="title"/>
          </p:nvPr>
        </p:nvSpPr>
        <p:spPr/>
        <p:txBody>
          <a:bodyPr/>
          <a:lstStyle/>
          <a:p>
            <a:r>
              <a:rPr lang="en-US" dirty="0"/>
              <a:t>Threats of mass violence by students</a:t>
            </a:r>
          </a:p>
        </p:txBody>
      </p:sp>
      <p:graphicFrame>
        <p:nvGraphicFramePr>
          <p:cNvPr id="5" name="Content Placeholder 4">
            <a:extLst>
              <a:ext uri="{FF2B5EF4-FFF2-40B4-BE49-F238E27FC236}">
                <a16:creationId xmlns:a16="http://schemas.microsoft.com/office/drawing/2014/main" id="{2DE1525B-5CBC-24D9-C018-F7BE1B80BB20}"/>
              </a:ext>
            </a:extLst>
          </p:cNvPr>
          <p:cNvGraphicFramePr>
            <a:graphicFrameLocks noGrp="1"/>
          </p:cNvGraphicFramePr>
          <p:nvPr>
            <p:ph idx="1"/>
            <p:extLst>
              <p:ext uri="{D42A27DB-BD31-4B8C-83A1-F6EECF244321}">
                <p14:modId xmlns:p14="http://schemas.microsoft.com/office/powerpoint/2010/main" val="603761056"/>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41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7BC7-2A36-8421-F102-D0CBB58AA7C9}"/>
              </a:ext>
            </a:extLst>
          </p:cNvPr>
          <p:cNvSpPr>
            <a:spLocks noGrp="1"/>
          </p:cNvSpPr>
          <p:nvPr>
            <p:ph type="title"/>
          </p:nvPr>
        </p:nvSpPr>
        <p:spPr/>
        <p:txBody>
          <a:bodyPr/>
          <a:lstStyle/>
          <a:p>
            <a:r>
              <a:rPr lang="en-US" dirty="0"/>
              <a:t>Threats of mass violence by students</a:t>
            </a:r>
          </a:p>
        </p:txBody>
      </p:sp>
      <p:graphicFrame>
        <p:nvGraphicFramePr>
          <p:cNvPr id="5" name="Content Placeholder 4">
            <a:extLst>
              <a:ext uri="{FF2B5EF4-FFF2-40B4-BE49-F238E27FC236}">
                <a16:creationId xmlns:a16="http://schemas.microsoft.com/office/drawing/2014/main" id="{2DE1525B-5CBC-24D9-C018-F7BE1B80BB20}"/>
              </a:ext>
            </a:extLst>
          </p:cNvPr>
          <p:cNvGraphicFramePr>
            <a:graphicFrameLocks noGrp="1"/>
          </p:cNvGraphicFramePr>
          <p:nvPr>
            <p:ph idx="1"/>
            <p:extLst>
              <p:ext uri="{D42A27DB-BD31-4B8C-83A1-F6EECF244321}">
                <p14:modId xmlns:p14="http://schemas.microsoft.com/office/powerpoint/2010/main" val="417751536"/>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7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772D-B6E6-9E1A-3195-054AD19A2E6F}"/>
              </a:ext>
            </a:extLst>
          </p:cNvPr>
          <p:cNvSpPr>
            <a:spLocks noGrp="1"/>
          </p:cNvSpPr>
          <p:nvPr>
            <p:ph type="ctrTitle"/>
          </p:nvPr>
        </p:nvSpPr>
        <p:spPr/>
        <p:txBody>
          <a:bodyPr/>
          <a:lstStyle/>
          <a:p>
            <a:r>
              <a:rPr lang="en-US" dirty="0"/>
              <a:t>Hot Topics: </a:t>
            </a:r>
            <a:br>
              <a:rPr lang="en-US" dirty="0"/>
            </a:br>
            <a:r>
              <a:rPr lang="en-US" dirty="0"/>
              <a:t>Federal Policy</a:t>
            </a:r>
          </a:p>
        </p:txBody>
      </p:sp>
    </p:spTree>
    <p:extLst>
      <p:ext uri="{BB962C8B-B14F-4D97-AF65-F5344CB8AC3E}">
        <p14:creationId xmlns:p14="http://schemas.microsoft.com/office/powerpoint/2010/main" val="2008919125"/>
      </p:ext>
    </p:extLst>
  </p:cSld>
  <p:clrMapOvr>
    <a:masterClrMapping/>
  </p:clrMapOvr>
</p:sld>
</file>

<file path=ppt/theme/theme1.xml><?xml version="1.0" encoding="utf-8"?>
<a:theme xmlns:a="http://schemas.openxmlformats.org/drawingml/2006/main" name="Council on DD Powerpoint Template">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9EC70AF-AB0E-2348-8F18-2356E81513E3}" vid="{855E1CED-AF22-0F43-BA3F-1524D58B7FB7}"/>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9EC70AF-AB0E-2348-8F18-2356E81513E3}" vid="{4C4AFD5D-F3E7-AB40-B696-7E6C9F0DE44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2DDB031-8610-4474-AA7E-B29ABC095257}">
  <we:reference id="wa104006972" version="1.0.0.0" store="en-US" storeType="OMEX"/>
  <we:alternateReferences>
    <we:reference id="WA104006972" version="1.0.0.0" store="WA10400697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B37421E-B23D-49FF-BAD5-57FF0CB4F10A}">
  <we:reference id="wa104187975" version="1.0.0.1" store="en-US" storeType="OMEX"/>
  <we:alternateReferences>
    <we:reference id="WA104187975" version="1.0.0.1" store="WA10418797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2117A4D541040B61A5C82D43BF212" ma:contentTypeVersion="5" ma:contentTypeDescription="Create a new document." ma:contentTypeScope="" ma:versionID="79f8412c33d3440c2ede18d894ded74b">
  <xsd:schema xmlns:xsd="http://www.w3.org/2001/XMLSchema" xmlns:xs="http://www.w3.org/2001/XMLSchema" xmlns:p="http://schemas.microsoft.com/office/2006/metadata/properties" xmlns:ns2="b7d7a175-c1ee-4c50-9ce6-1e96218be3f7" xmlns:ns3="d3014acc-7c9c-4de8-9488-87d0a0c68ca0" targetNamespace="http://schemas.microsoft.com/office/2006/metadata/properties" ma:root="true" ma:fieldsID="f3a7037e19c48ff894cb716a6d1b3b63" ns2:_="" ns3:_="">
    <xsd:import namespace="b7d7a175-c1ee-4c50-9ce6-1e96218be3f7"/>
    <xsd:import namespace="d3014acc-7c9c-4de8-9488-87d0a0c68c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7a175-c1ee-4c50-9ce6-1e96218be3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014acc-7c9c-4de8-9488-87d0a0c68c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57BFC-A02A-4506-ABE3-B01322BA7C44}">
  <ds:schemaRefs>
    <ds:schemaRef ds:uri="b7d7a175-c1ee-4c50-9ce6-1e96218be3f7"/>
    <ds:schemaRef ds:uri="d3014acc-7c9c-4de8-9488-87d0a0c68c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4872B7-FBA8-412C-A2A8-1332A83668DB}">
  <ds:schemaRefs>
    <ds:schemaRef ds:uri="http://schemas.microsoft.com/sharepoint/v3/contenttype/forms"/>
  </ds:schemaRefs>
</ds:datastoreItem>
</file>

<file path=customXml/itemProps3.xml><?xml version="1.0" encoding="utf-8"?>
<ds:datastoreItem xmlns:ds="http://schemas.openxmlformats.org/officeDocument/2006/customXml" ds:itemID="{533910FE-3F58-41FC-B87F-C6251AE4B0A3}">
  <ds:schemaRefs>
    <ds:schemaRef ds:uri="http://purl.org/dc/terms/"/>
    <ds:schemaRef ds:uri="http://schemas.microsoft.com/office/2006/documentManagement/types"/>
    <ds:schemaRef ds:uri="http://purl.org/dc/dcmitype/"/>
    <ds:schemaRef ds:uri="b7d7a175-c1ee-4c50-9ce6-1e96218be3f7"/>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3014acc-7c9c-4de8-9488-87d0a0c68c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Council on DD Powerpoint Template</Template>
  <TotalTime>7636</TotalTime>
  <Words>1208</Words>
  <Application>Microsoft Office PowerPoint</Application>
  <PresentationFormat>On-screen Show (4:3)</PresentationFormat>
  <Paragraphs>115</Paragraphs>
  <Slides>13</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Courier New</vt:lpstr>
      <vt:lpstr>Open Sans</vt:lpstr>
      <vt:lpstr>PermianSlabSerifTypeface</vt:lpstr>
      <vt:lpstr>Wingdings</vt:lpstr>
      <vt:lpstr>Council on DD Powerpoint Template</vt:lpstr>
      <vt:lpstr>UTHSC content slides</vt:lpstr>
      <vt:lpstr>Section breaks</vt:lpstr>
      <vt:lpstr>Hot Topics in Disability Policy</vt:lpstr>
      <vt:lpstr>Setting the stage</vt:lpstr>
      <vt:lpstr>Setting the stage: our overview tonight</vt:lpstr>
      <vt:lpstr>Hot Topics in TN</vt:lpstr>
      <vt:lpstr>School Vouchers</vt:lpstr>
      <vt:lpstr>School Vouchers</vt:lpstr>
      <vt:lpstr>Threats of mass violence by students</vt:lpstr>
      <vt:lpstr>Threats of mass violence by students</vt:lpstr>
      <vt:lpstr>Hot Topics:  Federal Policy</vt:lpstr>
      <vt:lpstr>Medicaid Funding &amp; SNAP cuts</vt:lpstr>
      <vt:lpstr>Medicaid Funding &amp; SNAP Cuts (slide 2)</vt:lpstr>
      <vt:lpstr>Medicaid Funding &amp; SNAP Cuts (slide 2)</vt:lpstr>
      <vt:lpstr>Stay informed!</vt:lpstr>
    </vt:vector>
  </TitlesOfParts>
  <Company>State of Tennessee - CDD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Meeting</dc:title>
  <dc:creator>Emma Shouse</dc:creator>
  <cp:lastModifiedBy>Emma Shouse</cp:lastModifiedBy>
  <cp:revision>203</cp:revision>
  <cp:lastPrinted>2024-10-17T14:12:34Z</cp:lastPrinted>
  <dcterms:created xsi:type="dcterms:W3CDTF">2018-10-16T21:00:12Z</dcterms:created>
  <dcterms:modified xsi:type="dcterms:W3CDTF">2025-01-28T23:26:42Z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0x010100D8D2117A4D541040B61A5C82D43BF212</vt:lpwstr>
  </property>
</Properties>
</file>